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8288000" cy="10287000"/>
  <p:notesSz cx="6858000" cy="9144000"/>
  <p:embeddedFontLst>
    <p:embeddedFont>
      <p:font typeface="Eczar" panose="020B0604020202020204" charset="0"/>
      <p:regular r:id="rId11"/>
    </p:embeddedFont>
    <p:embeddedFont>
      <p:font typeface="Eczar Bold" panose="020B0604020202020204" charset="0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9" d="100"/>
          <a:sy n="59" d="100"/>
        </p:scale>
        <p:origin x="466" y="1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631431" y="342897"/>
            <a:ext cx="5107231" cy="2391354"/>
          </a:xfrm>
          <a:custGeom>
            <a:avLst/>
            <a:gdLst/>
            <a:ahLst/>
            <a:cxnLst/>
            <a:rect l="l" t="t" r="r" b="b"/>
            <a:pathLst>
              <a:path w="5107231" h="2391354">
                <a:moveTo>
                  <a:pt x="0" y="0"/>
                </a:moveTo>
                <a:lnTo>
                  <a:pt x="5107230" y="0"/>
                </a:lnTo>
                <a:lnTo>
                  <a:pt x="5107230" y="2391354"/>
                </a:lnTo>
                <a:lnTo>
                  <a:pt x="0" y="23913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3" name="Group 3"/>
          <p:cNvGrpSpPr/>
          <p:nvPr/>
        </p:nvGrpSpPr>
        <p:grpSpPr>
          <a:xfrm>
            <a:off x="-909568" y="221663"/>
            <a:ext cx="1587618" cy="7039961"/>
            <a:chOff x="0" y="0"/>
            <a:chExt cx="812800" cy="3604193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12800" cy="3604193"/>
            </a:xfrm>
            <a:custGeom>
              <a:avLst/>
              <a:gdLst/>
              <a:ahLst/>
              <a:cxnLst/>
              <a:rect l="l" t="t" r="r" b="b"/>
              <a:pathLst>
                <a:path w="812800" h="3604193">
                  <a:moveTo>
                    <a:pt x="406400" y="0"/>
                  </a:moveTo>
                  <a:cubicBezTo>
                    <a:pt x="181951" y="0"/>
                    <a:pt x="0" y="806826"/>
                    <a:pt x="0" y="1802096"/>
                  </a:cubicBezTo>
                  <a:cubicBezTo>
                    <a:pt x="0" y="2797367"/>
                    <a:pt x="181951" y="3604193"/>
                    <a:pt x="406400" y="3604193"/>
                  </a:cubicBezTo>
                  <a:cubicBezTo>
                    <a:pt x="630849" y="3604193"/>
                    <a:pt x="812800" y="2797367"/>
                    <a:pt x="812800" y="1802096"/>
                  </a:cubicBezTo>
                  <a:cubicBezTo>
                    <a:pt x="812800" y="806826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2CE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76200" y="318843"/>
              <a:ext cx="660400" cy="2947457"/>
            </a:xfrm>
            <a:prstGeom prst="rect">
              <a:avLst/>
            </a:prstGeom>
          </p:spPr>
          <p:txBody>
            <a:bodyPr lIns="26134" tIns="26134" rIns="26134" bIns="26134" rtlCol="0" anchor="ctr"/>
            <a:lstStyle/>
            <a:p>
              <a:pPr algn="ctr">
                <a:lnSpc>
                  <a:spcPts val="1368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 rot="2797047">
            <a:off x="-906210" y="-2833263"/>
            <a:ext cx="2524881" cy="6785610"/>
            <a:chOff x="0" y="0"/>
            <a:chExt cx="1292643" cy="3473975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292643" cy="3473975"/>
            </a:xfrm>
            <a:custGeom>
              <a:avLst/>
              <a:gdLst/>
              <a:ahLst/>
              <a:cxnLst/>
              <a:rect l="l" t="t" r="r" b="b"/>
              <a:pathLst>
                <a:path w="1292643" h="3473975">
                  <a:moveTo>
                    <a:pt x="646322" y="0"/>
                  </a:moveTo>
                  <a:cubicBezTo>
                    <a:pt x="289368" y="0"/>
                    <a:pt x="0" y="777676"/>
                    <a:pt x="0" y="1736988"/>
                  </a:cubicBezTo>
                  <a:cubicBezTo>
                    <a:pt x="0" y="2696299"/>
                    <a:pt x="289368" y="3473975"/>
                    <a:pt x="646322" y="3473975"/>
                  </a:cubicBezTo>
                  <a:cubicBezTo>
                    <a:pt x="1003275" y="3473975"/>
                    <a:pt x="1292643" y="2696299"/>
                    <a:pt x="1292643" y="1736988"/>
                  </a:cubicBezTo>
                  <a:cubicBezTo>
                    <a:pt x="1292643" y="777676"/>
                    <a:pt x="1003275" y="0"/>
                    <a:pt x="646322" y="0"/>
                  </a:cubicBezTo>
                  <a:close/>
                </a:path>
              </a:pathLst>
            </a:custGeom>
            <a:solidFill>
              <a:srgbClr val="FF00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121185" y="306635"/>
              <a:ext cx="1050273" cy="2841655"/>
            </a:xfrm>
            <a:prstGeom prst="rect">
              <a:avLst/>
            </a:prstGeom>
          </p:spPr>
          <p:txBody>
            <a:bodyPr lIns="26134" tIns="26134" rIns="26134" bIns="26134" rtlCol="0" anchor="ctr"/>
            <a:lstStyle/>
            <a:p>
              <a:pPr algn="ctr">
                <a:lnSpc>
                  <a:spcPts val="1368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0" name="Freeform 10"/>
          <p:cNvSpPr/>
          <p:nvPr/>
        </p:nvSpPr>
        <p:spPr>
          <a:xfrm>
            <a:off x="11646329" y="8118920"/>
            <a:ext cx="4880408" cy="1131593"/>
          </a:xfrm>
          <a:custGeom>
            <a:avLst/>
            <a:gdLst/>
            <a:ahLst/>
            <a:cxnLst/>
            <a:rect l="l" t="t" r="r" b="b"/>
            <a:pathLst>
              <a:path w="4880408" h="1131593">
                <a:moveTo>
                  <a:pt x="0" y="0"/>
                </a:moveTo>
                <a:lnTo>
                  <a:pt x="4880409" y="0"/>
                </a:lnTo>
                <a:lnTo>
                  <a:pt x="4880409" y="1131593"/>
                </a:lnTo>
                <a:lnTo>
                  <a:pt x="0" y="11315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168241" b="-163045"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1" name="TextBox 11"/>
          <p:cNvSpPr txBox="1"/>
          <p:nvPr/>
        </p:nvSpPr>
        <p:spPr>
          <a:xfrm>
            <a:off x="1768933" y="3292212"/>
            <a:ext cx="15204692" cy="35732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380"/>
              </a:lnSpc>
            </a:pPr>
            <a:r>
              <a:rPr lang="en-US" sz="8301">
                <a:solidFill>
                  <a:srgbClr val="183EFF"/>
                </a:solidFill>
                <a:latin typeface="Eczar Bold"/>
                <a:ea typeface="Eczar Bold"/>
                <a:cs typeface="Eczar Bold"/>
                <a:sym typeface="Eczar Bold"/>
              </a:rPr>
              <a:t> Implementação da Política Nacional Aldir Blanc (PNAB) de Fomento à Cultura</a:t>
            </a:r>
          </a:p>
        </p:txBody>
      </p:sp>
      <p:sp>
        <p:nvSpPr>
          <p:cNvPr id="12" name="Freeform 12"/>
          <p:cNvSpPr/>
          <p:nvPr/>
        </p:nvSpPr>
        <p:spPr>
          <a:xfrm>
            <a:off x="8454854" y="8118920"/>
            <a:ext cx="2416749" cy="1131593"/>
          </a:xfrm>
          <a:custGeom>
            <a:avLst/>
            <a:gdLst/>
            <a:ahLst/>
            <a:cxnLst/>
            <a:rect l="l" t="t" r="r" b="b"/>
            <a:pathLst>
              <a:path w="2416749" h="1131593">
                <a:moveTo>
                  <a:pt x="0" y="0"/>
                </a:moveTo>
                <a:lnTo>
                  <a:pt x="2416750" y="0"/>
                </a:lnTo>
                <a:lnTo>
                  <a:pt x="2416750" y="1131593"/>
                </a:lnTo>
                <a:lnTo>
                  <a:pt x="0" y="11315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13" name="Group 13"/>
          <p:cNvGrpSpPr/>
          <p:nvPr/>
        </p:nvGrpSpPr>
        <p:grpSpPr>
          <a:xfrm rot="5921541">
            <a:off x="10307932" y="-8749321"/>
            <a:ext cx="3086100" cy="15433166"/>
            <a:chOff x="0" y="0"/>
            <a:chExt cx="812800" cy="4064702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812800" cy="4064702"/>
            </a:xfrm>
            <a:custGeom>
              <a:avLst/>
              <a:gdLst/>
              <a:ahLst/>
              <a:cxnLst/>
              <a:rect l="l" t="t" r="r" b="b"/>
              <a:pathLst>
                <a:path w="812800" h="4064702">
                  <a:moveTo>
                    <a:pt x="406400" y="0"/>
                  </a:moveTo>
                  <a:cubicBezTo>
                    <a:pt x="181951" y="0"/>
                    <a:pt x="0" y="909915"/>
                    <a:pt x="0" y="2032351"/>
                  </a:cubicBezTo>
                  <a:cubicBezTo>
                    <a:pt x="0" y="3154787"/>
                    <a:pt x="181951" y="4064702"/>
                    <a:pt x="406400" y="4064702"/>
                  </a:cubicBezTo>
                  <a:cubicBezTo>
                    <a:pt x="630849" y="4064702"/>
                    <a:pt x="812800" y="3154787"/>
                    <a:pt x="812800" y="2032351"/>
                  </a:cubicBezTo>
                  <a:cubicBezTo>
                    <a:pt x="812800" y="90991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F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76200" y="342966"/>
              <a:ext cx="660400" cy="334067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16973625" y="-4440775"/>
            <a:ext cx="3086100" cy="9567343"/>
            <a:chOff x="0" y="0"/>
            <a:chExt cx="812800" cy="2519794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812800" cy="2519794"/>
            </a:xfrm>
            <a:custGeom>
              <a:avLst/>
              <a:gdLst/>
              <a:ahLst/>
              <a:cxnLst/>
              <a:rect l="l" t="t" r="r" b="b"/>
              <a:pathLst>
                <a:path w="812800" h="2519794">
                  <a:moveTo>
                    <a:pt x="406400" y="0"/>
                  </a:moveTo>
                  <a:cubicBezTo>
                    <a:pt x="181951" y="0"/>
                    <a:pt x="0" y="564075"/>
                    <a:pt x="0" y="1259897"/>
                  </a:cubicBezTo>
                  <a:cubicBezTo>
                    <a:pt x="0" y="1955719"/>
                    <a:pt x="181951" y="2519794"/>
                    <a:pt x="406400" y="2519794"/>
                  </a:cubicBezTo>
                  <a:cubicBezTo>
                    <a:pt x="630849" y="2519794"/>
                    <a:pt x="812800" y="1955719"/>
                    <a:pt x="812800" y="1259897"/>
                  </a:cubicBezTo>
                  <a:cubicBezTo>
                    <a:pt x="812800" y="56407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2CE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8" name="TextBox 18"/>
            <p:cNvSpPr txBox="1"/>
            <p:nvPr/>
          </p:nvSpPr>
          <p:spPr>
            <a:xfrm>
              <a:off x="76200" y="198131"/>
              <a:ext cx="660400" cy="2085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9" name="Group 19"/>
          <p:cNvGrpSpPr/>
          <p:nvPr/>
        </p:nvGrpSpPr>
        <p:grpSpPr>
          <a:xfrm rot="-10073613">
            <a:off x="17249719" y="1213606"/>
            <a:ext cx="2814946" cy="9917187"/>
            <a:chOff x="0" y="0"/>
            <a:chExt cx="1019861" cy="3593019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1019861" cy="3593019"/>
            </a:xfrm>
            <a:custGeom>
              <a:avLst/>
              <a:gdLst/>
              <a:ahLst/>
              <a:cxnLst/>
              <a:rect l="l" t="t" r="r" b="b"/>
              <a:pathLst>
                <a:path w="1019861" h="3593019">
                  <a:moveTo>
                    <a:pt x="509931" y="0"/>
                  </a:moveTo>
                  <a:cubicBezTo>
                    <a:pt x="228304" y="0"/>
                    <a:pt x="0" y="804325"/>
                    <a:pt x="0" y="1796509"/>
                  </a:cubicBezTo>
                  <a:cubicBezTo>
                    <a:pt x="0" y="2788694"/>
                    <a:pt x="228304" y="3593019"/>
                    <a:pt x="509931" y="3593019"/>
                  </a:cubicBezTo>
                  <a:cubicBezTo>
                    <a:pt x="791557" y="3593019"/>
                    <a:pt x="1019861" y="2788694"/>
                    <a:pt x="1019861" y="1796509"/>
                  </a:cubicBezTo>
                  <a:cubicBezTo>
                    <a:pt x="1019861" y="804325"/>
                    <a:pt x="791557" y="0"/>
                    <a:pt x="509931" y="0"/>
                  </a:cubicBezTo>
                  <a:close/>
                </a:path>
              </a:pathLst>
            </a:custGeom>
            <a:solidFill>
              <a:srgbClr val="183E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95612" y="308270"/>
              <a:ext cx="828637" cy="2947903"/>
            </a:xfrm>
            <a:prstGeom prst="rect">
              <a:avLst/>
            </a:prstGeom>
          </p:spPr>
          <p:txBody>
            <a:bodyPr lIns="36929" tIns="36929" rIns="36929" bIns="36929" rtlCol="0" anchor="ctr"/>
            <a:lstStyle/>
            <a:p>
              <a:pPr algn="ctr">
                <a:lnSpc>
                  <a:spcPts val="1933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 rot="3605591">
            <a:off x="15716250" y="6112316"/>
            <a:ext cx="3086100" cy="8349367"/>
            <a:chOff x="0" y="0"/>
            <a:chExt cx="812800" cy="2199010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812800" cy="2199010"/>
            </a:xfrm>
            <a:custGeom>
              <a:avLst/>
              <a:gdLst/>
              <a:ahLst/>
              <a:cxnLst/>
              <a:rect l="l" t="t" r="r" b="b"/>
              <a:pathLst>
                <a:path w="812800" h="2199010">
                  <a:moveTo>
                    <a:pt x="406400" y="0"/>
                  </a:moveTo>
                  <a:cubicBezTo>
                    <a:pt x="181951" y="0"/>
                    <a:pt x="0" y="492265"/>
                    <a:pt x="0" y="1099505"/>
                  </a:cubicBezTo>
                  <a:cubicBezTo>
                    <a:pt x="0" y="1706745"/>
                    <a:pt x="181951" y="2199010"/>
                    <a:pt x="406400" y="2199010"/>
                  </a:cubicBezTo>
                  <a:cubicBezTo>
                    <a:pt x="630849" y="2199010"/>
                    <a:pt x="812800" y="1706745"/>
                    <a:pt x="812800" y="1099505"/>
                  </a:cubicBezTo>
                  <a:cubicBezTo>
                    <a:pt x="812800" y="49226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00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76200" y="168057"/>
              <a:ext cx="660400" cy="182479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 rot="-5515327">
            <a:off x="5179899" y="966549"/>
            <a:ext cx="3872286" cy="21147340"/>
            <a:chOff x="0" y="0"/>
            <a:chExt cx="1019861" cy="5569670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1019861" cy="5569670"/>
            </a:xfrm>
            <a:custGeom>
              <a:avLst/>
              <a:gdLst/>
              <a:ahLst/>
              <a:cxnLst/>
              <a:rect l="l" t="t" r="r" b="b"/>
              <a:pathLst>
                <a:path w="1019861" h="5569670">
                  <a:moveTo>
                    <a:pt x="509931" y="0"/>
                  </a:moveTo>
                  <a:cubicBezTo>
                    <a:pt x="228304" y="0"/>
                    <a:pt x="0" y="1246813"/>
                    <a:pt x="0" y="2784835"/>
                  </a:cubicBezTo>
                  <a:cubicBezTo>
                    <a:pt x="0" y="4322857"/>
                    <a:pt x="228304" y="5569670"/>
                    <a:pt x="509931" y="5569670"/>
                  </a:cubicBezTo>
                  <a:cubicBezTo>
                    <a:pt x="791557" y="5569670"/>
                    <a:pt x="1019861" y="4322857"/>
                    <a:pt x="1019861" y="2784835"/>
                  </a:cubicBezTo>
                  <a:cubicBezTo>
                    <a:pt x="1019861" y="1246813"/>
                    <a:pt x="791557" y="0"/>
                    <a:pt x="509931" y="0"/>
                  </a:cubicBezTo>
                  <a:close/>
                </a:path>
              </a:pathLst>
            </a:custGeom>
            <a:solidFill>
              <a:srgbClr val="183E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95612" y="484057"/>
              <a:ext cx="828637" cy="456345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8" name="Group 28"/>
          <p:cNvGrpSpPr/>
          <p:nvPr/>
        </p:nvGrpSpPr>
        <p:grpSpPr>
          <a:xfrm rot="-973110">
            <a:off x="-2057400" y="5392906"/>
            <a:ext cx="3816943" cy="9567343"/>
            <a:chOff x="0" y="0"/>
            <a:chExt cx="1005285" cy="2519794"/>
          </a:xfrm>
        </p:grpSpPr>
        <p:sp>
          <p:nvSpPr>
            <p:cNvPr id="29" name="Freeform 29"/>
            <p:cNvSpPr/>
            <p:nvPr/>
          </p:nvSpPr>
          <p:spPr>
            <a:xfrm>
              <a:off x="0" y="0"/>
              <a:ext cx="1005286" cy="2519794"/>
            </a:xfrm>
            <a:custGeom>
              <a:avLst/>
              <a:gdLst/>
              <a:ahLst/>
              <a:cxnLst/>
              <a:rect l="l" t="t" r="r" b="b"/>
              <a:pathLst>
                <a:path w="1005286" h="2519794">
                  <a:moveTo>
                    <a:pt x="502643" y="0"/>
                  </a:moveTo>
                  <a:cubicBezTo>
                    <a:pt x="225041" y="0"/>
                    <a:pt x="0" y="564075"/>
                    <a:pt x="0" y="1259897"/>
                  </a:cubicBezTo>
                  <a:cubicBezTo>
                    <a:pt x="0" y="1955719"/>
                    <a:pt x="225041" y="2519794"/>
                    <a:pt x="502643" y="2519794"/>
                  </a:cubicBezTo>
                  <a:cubicBezTo>
                    <a:pt x="780245" y="2519794"/>
                    <a:pt x="1005286" y="1955719"/>
                    <a:pt x="1005286" y="1259897"/>
                  </a:cubicBezTo>
                  <a:cubicBezTo>
                    <a:pt x="1005286" y="564075"/>
                    <a:pt x="780245" y="0"/>
                    <a:pt x="502643" y="0"/>
                  </a:cubicBezTo>
                  <a:close/>
                </a:path>
              </a:pathLst>
            </a:custGeom>
            <a:solidFill>
              <a:srgbClr val="FFCF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30" name="TextBox 30"/>
            <p:cNvSpPr txBox="1"/>
            <p:nvPr/>
          </p:nvSpPr>
          <p:spPr>
            <a:xfrm>
              <a:off x="94246" y="198131"/>
              <a:ext cx="816794" cy="2085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909568" y="221663"/>
            <a:ext cx="1587618" cy="7039961"/>
            <a:chOff x="0" y="0"/>
            <a:chExt cx="812800" cy="360419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3604193"/>
            </a:xfrm>
            <a:custGeom>
              <a:avLst/>
              <a:gdLst/>
              <a:ahLst/>
              <a:cxnLst/>
              <a:rect l="l" t="t" r="r" b="b"/>
              <a:pathLst>
                <a:path w="812800" h="3604193">
                  <a:moveTo>
                    <a:pt x="406400" y="0"/>
                  </a:moveTo>
                  <a:cubicBezTo>
                    <a:pt x="181951" y="0"/>
                    <a:pt x="0" y="806826"/>
                    <a:pt x="0" y="1802096"/>
                  </a:cubicBezTo>
                  <a:cubicBezTo>
                    <a:pt x="0" y="2797367"/>
                    <a:pt x="181951" y="3604193"/>
                    <a:pt x="406400" y="3604193"/>
                  </a:cubicBezTo>
                  <a:cubicBezTo>
                    <a:pt x="630849" y="3604193"/>
                    <a:pt x="812800" y="2797367"/>
                    <a:pt x="812800" y="1802096"/>
                  </a:cubicBezTo>
                  <a:cubicBezTo>
                    <a:pt x="812800" y="806826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2CE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76200" y="318843"/>
              <a:ext cx="660400" cy="2947457"/>
            </a:xfrm>
            <a:prstGeom prst="rect">
              <a:avLst/>
            </a:prstGeom>
          </p:spPr>
          <p:txBody>
            <a:bodyPr lIns="26134" tIns="26134" rIns="26134" bIns="26134" rtlCol="0" anchor="ctr"/>
            <a:lstStyle/>
            <a:p>
              <a:pPr algn="ctr">
                <a:lnSpc>
                  <a:spcPts val="1368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 rot="2797047">
            <a:off x="-950294" y="-3171143"/>
            <a:ext cx="2524881" cy="6785610"/>
            <a:chOff x="0" y="0"/>
            <a:chExt cx="1292643" cy="347397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292643" cy="3473975"/>
            </a:xfrm>
            <a:custGeom>
              <a:avLst/>
              <a:gdLst/>
              <a:ahLst/>
              <a:cxnLst/>
              <a:rect l="l" t="t" r="r" b="b"/>
              <a:pathLst>
                <a:path w="1292643" h="3473975">
                  <a:moveTo>
                    <a:pt x="646322" y="0"/>
                  </a:moveTo>
                  <a:cubicBezTo>
                    <a:pt x="289368" y="0"/>
                    <a:pt x="0" y="777676"/>
                    <a:pt x="0" y="1736988"/>
                  </a:cubicBezTo>
                  <a:cubicBezTo>
                    <a:pt x="0" y="2696299"/>
                    <a:pt x="289368" y="3473975"/>
                    <a:pt x="646322" y="3473975"/>
                  </a:cubicBezTo>
                  <a:cubicBezTo>
                    <a:pt x="1003275" y="3473975"/>
                    <a:pt x="1292643" y="2696299"/>
                    <a:pt x="1292643" y="1736988"/>
                  </a:cubicBezTo>
                  <a:cubicBezTo>
                    <a:pt x="1292643" y="777676"/>
                    <a:pt x="1003275" y="0"/>
                    <a:pt x="646322" y="0"/>
                  </a:cubicBezTo>
                  <a:close/>
                </a:path>
              </a:pathLst>
            </a:custGeom>
            <a:solidFill>
              <a:srgbClr val="FF00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21185" y="306635"/>
              <a:ext cx="1050273" cy="2841655"/>
            </a:xfrm>
            <a:prstGeom prst="rect">
              <a:avLst/>
            </a:prstGeom>
          </p:spPr>
          <p:txBody>
            <a:bodyPr lIns="26134" tIns="26134" rIns="26134" bIns="26134" rtlCol="0" anchor="ctr"/>
            <a:lstStyle/>
            <a:p>
              <a:pPr algn="ctr">
                <a:lnSpc>
                  <a:spcPts val="1368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8363911" y="8430761"/>
            <a:ext cx="5862667" cy="821883"/>
            <a:chOff x="5736650" y="0"/>
            <a:chExt cx="7816889" cy="1095845"/>
          </a:xfrm>
        </p:grpSpPr>
        <p:sp>
          <p:nvSpPr>
            <p:cNvPr id="10" name="Freeform 10"/>
            <p:cNvSpPr/>
            <p:nvPr/>
          </p:nvSpPr>
          <p:spPr>
            <a:xfrm>
              <a:off x="8827305" y="0"/>
              <a:ext cx="4726234" cy="1095845"/>
            </a:xfrm>
            <a:custGeom>
              <a:avLst/>
              <a:gdLst/>
              <a:ahLst/>
              <a:cxnLst/>
              <a:rect l="l" t="t" r="r" b="b"/>
              <a:pathLst>
                <a:path w="4726234" h="1095845">
                  <a:moveTo>
                    <a:pt x="0" y="0"/>
                  </a:moveTo>
                  <a:lnTo>
                    <a:pt x="4726234" y="0"/>
                  </a:lnTo>
                  <a:lnTo>
                    <a:pt x="4726234" y="1095845"/>
                  </a:lnTo>
                  <a:lnTo>
                    <a:pt x="0" y="10958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168241" b="-163045"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5736650" y="0"/>
              <a:ext cx="2340403" cy="1095845"/>
            </a:xfrm>
            <a:custGeom>
              <a:avLst/>
              <a:gdLst/>
              <a:ahLst/>
              <a:cxnLst/>
              <a:rect l="l" t="t" r="r" b="b"/>
              <a:pathLst>
                <a:path w="2340403" h="1095845">
                  <a:moveTo>
                    <a:pt x="0" y="0"/>
                  </a:moveTo>
                  <a:lnTo>
                    <a:pt x="2340403" y="0"/>
                  </a:lnTo>
                  <a:lnTo>
                    <a:pt x="2340403" y="1095845"/>
                  </a:lnTo>
                  <a:lnTo>
                    <a:pt x="0" y="10958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2" name="Group 12"/>
          <p:cNvGrpSpPr/>
          <p:nvPr/>
        </p:nvGrpSpPr>
        <p:grpSpPr>
          <a:xfrm rot="5921541">
            <a:off x="10307932" y="-8749321"/>
            <a:ext cx="3086100" cy="15433166"/>
            <a:chOff x="0" y="0"/>
            <a:chExt cx="812800" cy="4064702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812800" cy="4064702"/>
            </a:xfrm>
            <a:custGeom>
              <a:avLst/>
              <a:gdLst/>
              <a:ahLst/>
              <a:cxnLst/>
              <a:rect l="l" t="t" r="r" b="b"/>
              <a:pathLst>
                <a:path w="812800" h="4064702">
                  <a:moveTo>
                    <a:pt x="406400" y="0"/>
                  </a:moveTo>
                  <a:cubicBezTo>
                    <a:pt x="181951" y="0"/>
                    <a:pt x="0" y="909915"/>
                    <a:pt x="0" y="2032351"/>
                  </a:cubicBezTo>
                  <a:cubicBezTo>
                    <a:pt x="0" y="3154787"/>
                    <a:pt x="181951" y="4064702"/>
                    <a:pt x="406400" y="4064702"/>
                  </a:cubicBezTo>
                  <a:cubicBezTo>
                    <a:pt x="630849" y="4064702"/>
                    <a:pt x="812800" y="3154787"/>
                    <a:pt x="812800" y="2032351"/>
                  </a:cubicBezTo>
                  <a:cubicBezTo>
                    <a:pt x="812800" y="90991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F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76200" y="342966"/>
              <a:ext cx="660400" cy="334067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17590814" y="-4224129"/>
            <a:ext cx="3086100" cy="9567343"/>
            <a:chOff x="0" y="0"/>
            <a:chExt cx="812800" cy="251979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12800" cy="2519794"/>
            </a:xfrm>
            <a:custGeom>
              <a:avLst/>
              <a:gdLst/>
              <a:ahLst/>
              <a:cxnLst/>
              <a:rect l="l" t="t" r="r" b="b"/>
              <a:pathLst>
                <a:path w="812800" h="2519794">
                  <a:moveTo>
                    <a:pt x="406400" y="0"/>
                  </a:moveTo>
                  <a:cubicBezTo>
                    <a:pt x="181951" y="0"/>
                    <a:pt x="0" y="564075"/>
                    <a:pt x="0" y="1259897"/>
                  </a:cubicBezTo>
                  <a:cubicBezTo>
                    <a:pt x="0" y="1955719"/>
                    <a:pt x="181951" y="2519794"/>
                    <a:pt x="406400" y="2519794"/>
                  </a:cubicBezTo>
                  <a:cubicBezTo>
                    <a:pt x="630849" y="2519794"/>
                    <a:pt x="812800" y="1955719"/>
                    <a:pt x="812800" y="1259897"/>
                  </a:cubicBezTo>
                  <a:cubicBezTo>
                    <a:pt x="812800" y="56407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2CE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76200" y="198131"/>
              <a:ext cx="660400" cy="2085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 rot="-10073613">
            <a:off x="17580356" y="1445912"/>
            <a:ext cx="2814946" cy="9917187"/>
            <a:chOff x="0" y="0"/>
            <a:chExt cx="1019861" cy="3593019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1019861" cy="3593019"/>
            </a:xfrm>
            <a:custGeom>
              <a:avLst/>
              <a:gdLst/>
              <a:ahLst/>
              <a:cxnLst/>
              <a:rect l="l" t="t" r="r" b="b"/>
              <a:pathLst>
                <a:path w="1019861" h="3593019">
                  <a:moveTo>
                    <a:pt x="509931" y="0"/>
                  </a:moveTo>
                  <a:cubicBezTo>
                    <a:pt x="228304" y="0"/>
                    <a:pt x="0" y="804325"/>
                    <a:pt x="0" y="1796509"/>
                  </a:cubicBezTo>
                  <a:cubicBezTo>
                    <a:pt x="0" y="2788694"/>
                    <a:pt x="228304" y="3593019"/>
                    <a:pt x="509931" y="3593019"/>
                  </a:cubicBezTo>
                  <a:cubicBezTo>
                    <a:pt x="791557" y="3593019"/>
                    <a:pt x="1019861" y="2788694"/>
                    <a:pt x="1019861" y="1796509"/>
                  </a:cubicBezTo>
                  <a:cubicBezTo>
                    <a:pt x="1019861" y="804325"/>
                    <a:pt x="791557" y="0"/>
                    <a:pt x="509931" y="0"/>
                  </a:cubicBezTo>
                  <a:close/>
                </a:path>
              </a:pathLst>
            </a:custGeom>
            <a:solidFill>
              <a:srgbClr val="183E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95612" y="308270"/>
              <a:ext cx="828637" cy="2947903"/>
            </a:xfrm>
            <a:prstGeom prst="rect">
              <a:avLst/>
            </a:prstGeom>
          </p:spPr>
          <p:txBody>
            <a:bodyPr lIns="36929" tIns="36929" rIns="36929" bIns="36929" rtlCol="0" anchor="ctr"/>
            <a:lstStyle/>
            <a:p>
              <a:pPr algn="ctr">
                <a:lnSpc>
                  <a:spcPts val="1933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1" name="Group 21"/>
          <p:cNvGrpSpPr/>
          <p:nvPr/>
        </p:nvGrpSpPr>
        <p:grpSpPr>
          <a:xfrm rot="3605591">
            <a:off x="16047764" y="6641335"/>
            <a:ext cx="3086100" cy="8349367"/>
            <a:chOff x="0" y="0"/>
            <a:chExt cx="812800" cy="2199010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812800" cy="2199010"/>
            </a:xfrm>
            <a:custGeom>
              <a:avLst/>
              <a:gdLst/>
              <a:ahLst/>
              <a:cxnLst/>
              <a:rect l="l" t="t" r="r" b="b"/>
              <a:pathLst>
                <a:path w="812800" h="2199010">
                  <a:moveTo>
                    <a:pt x="406400" y="0"/>
                  </a:moveTo>
                  <a:cubicBezTo>
                    <a:pt x="181951" y="0"/>
                    <a:pt x="0" y="492265"/>
                    <a:pt x="0" y="1099505"/>
                  </a:cubicBezTo>
                  <a:cubicBezTo>
                    <a:pt x="0" y="1706745"/>
                    <a:pt x="181951" y="2199010"/>
                    <a:pt x="406400" y="2199010"/>
                  </a:cubicBezTo>
                  <a:cubicBezTo>
                    <a:pt x="630849" y="2199010"/>
                    <a:pt x="812800" y="1706745"/>
                    <a:pt x="812800" y="1099505"/>
                  </a:cubicBezTo>
                  <a:cubicBezTo>
                    <a:pt x="812800" y="49226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00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76200" y="168057"/>
              <a:ext cx="660400" cy="182479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4" name="Group 24"/>
          <p:cNvGrpSpPr/>
          <p:nvPr/>
        </p:nvGrpSpPr>
        <p:grpSpPr>
          <a:xfrm rot="-5515327">
            <a:off x="5223984" y="974335"/>
            <a:ext cx="3872286" cy="21147340"/>
            <a:chOff x="0" y="0"/>
            <a:chExt cx="1019861" cy="5569670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1019861" cy="5569670"/>
            </a:xfrm>
            <a:custGeom>
              <a:avLst/>
              <a:gdLst/>
              <a:ahLst/>
              <a:cxnLst/>
              <a:rect l="l" t="t" r="r" b="b"/>
              <a:pathLst>
                <a:path w="1019861" h="5569670">
                  <a:moveTo>
                    <a:pt x="509931" y="0"/>
                  </a:moveTo>
                  <a:cubicBezTo>
                    <a:pt x="228304" y="0"/>
                    <a:pt x="0" y="1246813"/>
                    <a:pt x="0" y="2784835"/>
                  </a:cubicBezTo>
                  <a:cubicBezTo>
                    <a:pt x="0" y="4322857"/>
                    <a:pt x="228304" y="5569670"/>
                    <a:pt x="509931" y="5569670"/>
                  </a:cubicBezTo>
                  <a:cubicBezTo>
                    <a:pt x="791557" y="5569670"/>
                    <a:pt x="1019861" y="4322857"/>
                    <a:pt x="1019861" y="2784835"/>
                  </a:cubicBezTo>
                  <a:cubicBezTo>
                    <a:pt x="1019861" y="1246813"/>
                    <a:pt x="791557" y="0"/>
                    <a:pt x="509931" y="0"/>
                  </a:cubicBezTo>
                  <a:close/>
                </a:path>
              </a:pathLst>
            </a:custGeom>
            <a:solidFill>
              <a:srgbClr val="183E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6" name="TextBox 26"/>
            <p:cNvSpPr txBox="1"/>
            <p:nvPr/>
          </p:nvSpPr>
          <p:spPr>
            <a:xfrm>
              <a:off x="95612" y="484057"/>
              <a:ext cx="828637" cy="456345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7" name="Group 27"/>
          <p:cNvGrpSpPr/>
          <p:nvPr/>
        </p:nvGrpSpPr>
        <p:grpSpPr>
          <a:xfrm rot="-973110">
            <a:off x="-2024231" y="6032347"/>
            <a:ext cx="3816943" cy="9567343"/>
            <a:chOff x="0" y="0"/>
            <a:chExt cx="1005285" cy="2519794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1005286" cy="2519794"/>
            </a:xfrm>
            <a:custGeom>
              <a:avLst/>
              <a:gdLst/>
              <a:ahLst/>
              <a:cxnLst/>
              <a:rect l="l" t="t" r="r" b="b"/>
              <a:pathLst>
                <a:path w="1005286" h="2519794">
                  <a:moveTo>
                    <a:pt x="502643" y="0"/>
                  </a:moveTo>
                  <a:cubicBezTo>
                    <a:pt x="225041" y="0"/>
                    <a:pt x="0" y="564075"/>
                    <a:pt x="0" y="1259897"/>
                  </a:cubicBezTo>
                  <a:cubicBezTo>
                    <a:pt x="0" y="1955719"/>
                    <a:pt x="225041" y="2519794"/>
                    <a:pt x="502643" y="2519794"/>
                  </a:cubicBezTo>
                  <a:cubicBezTo>
                    <a:pt x="780245" y="2519794"/>
                    <a:pt x="1005286" y="1955719"/>
                    <a:pt x="1005286" y="1259897"/>
                  </a:cubicBezTo>
                  <a:cubicBezTo>
                    <a:pt x="1005286" y="564075"/>
                    <a:pt x="780245" y="0"/>
                    <a:pt x="502643" y="0"/>
                  </a:cubicBezTo>
                  <a:close/>
                </a:path>
              </a:pathLst>
            </a:custGeom>
            <a:solidFill>
              <a:srgbClr val="FFCF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94246" y="198131"/>
              <a:ext cx="816794" cy="2085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0" name="Freeform 30"/>
          <p:cNvSpPr/>
          <p:nvPr/>
        </p:nvSpPr>
        <p:spPr>
          <a:xfrm>
            <a:off x="2395509" y="65328"/>
            <a:ext cx="3403161" cy="1593459"/>
          </a:xfrm>
          <a:custGeom>
            <a:avLst/>
            <a:gdLst/>
            <a:ahLst/>
            <a:cxnLst/>
            <a:rect l="l" t="t" r="r" b="b"/>
            <a:pathLst>
              <a:path w="3403161" h="1593459">
                <a:moveTo>
                  <a:pt x="0" y="0"/>
                </a:moveTo>
                <a:lnTo>
                  <a:pt x="3403161" y="0"/>
                </a:lnTo>
                <a:lnTo>
                  <a:pt x="3403161" y="1593460"/>
                </a:lnTo>
                <a:lnTo>
                  <a:pt x="0" y="159346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1" name="TextBox 31"/>
          <p:cNvSpPr txBox="1"/>
          <p:nvPr/>
        </p:nvSpPr>
        <p:spPr>
          <a:xfrm>
            <a:off x="1019132" y="2056380"/>
            <a:ext cx="16230600" cy="6169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900"/>
              </a:lnSpc>
              <a:spcBef>
                <a:spcPct val="0"/>
              </a:spcBef>
            </a:pPr>
            <a:r>
              <a:rPr lang="en-US" sz="350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       A Lei foi nomeada em homenagem ao escritor e compositor Aldir Blanc, que morreu em maio de 2020, vítima da Covid-19. Aldir foi um dos mais importantes compositores da música brasileira e sua obra é considerada um patrimônio cultural do país.</a:t>
            </a:r>
          </a:p>
          <a:p>
            <a:pPr algn="just">
              <a:lnSpc>
                <a:spcPts val="4900"/>
              </a:lnSpc>
              <a:spcBef>
                <a:spcPct val="0"/>
              </a:spcBef>
            </a:pPr>
            <a:r>
              <a:rPr lang="en-US" sz="350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      Ele começou a compor aos 16 anos e um ano mais tarde aprendeu a tocar bateria, fundando o grupo Rio Bossa Trio, que com a entrada do músico Sílvio da Silva seria rebatizado para GB-4. Com o novo integrante, Aldir firmou sua primeira parceria musical.</a:t>
            </a:r>
          </a:p>
          <a:p>
            <a:pPr algn="just">
              <a:lnSpc>
                <a:spcPts val="4900"/>
              </a:lnSpc>
              <a:spcBef>
                <a:spcPct val="0"/>
              </a:spcBef>
            </a:pPr>
            <a:endParaRPr lang="en-US" sz="3500">
              <a:solidFill>
                <a:srgbClr val="000000"/>
              </a:solidFill>
              <a:latin typeface="Eczar"/>
              <a:ea typeface="Eczar"/>
              <a:cs typeface="Eczar"/>
              <a:sym typeface="Eczar"/>
            </a:endParaRPr>
          </a:p>
          <a:p>
            <a:pPr algn="just">
              <a:lnSpc>
                <a:spcPts val="4900"/>
              </a:lnSpc>
              <a:spcBef>
                <a:spcPct val="0"/>
              </a:spcBef>
            </a:pPr>
            <a:endParaRPr lang="en-US" sz="3500">
              <a:solidFill>
                <a:srgbClr val="000000"/>
              </a:solidFill>
              <a:latin typeface="Eczar"/>
              <a:ea typeface="Eczar"/>
              <a:cs typeface="Eczar"/>
              <a:sym typeface="Eczar"/>
            </a:endParaRPr>
          </a:p>
        </p:txBody>
      </p:sp>
      <p:sp>
        <p:nvSpPr>
          <p:cNvPr id="32" name="TextBox 32"/>
          <p:cNvSpPr txBox="1"/>
          <p:nvPr/>
        </p:nvSpPr>
        <p:spPr>
          <a:xfrm>
            <a:off x="12646611" y="7330312"/>
            <a:ext cx="6146178" cy="4908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919"/>
              </a:lnSpc>
              <a:spcBef>
                <a:spcPct val="0"/>
              </a:spcBef>
            </a:pPr>
            <a:r>
              <a:rPr lang="en-US" sz="2799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Fonte:</a:t>
            </a:r>
            <a:r>
              <a:rPr lang="en-US" sz="2799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Ministério da Cultura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909568" y="221663"/>
            <a:ext cx="1587618" cy="7039961"/>
            <a:chOff x="0" y="0"/>
            <a:chExt cx="812800" cy="360419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3604193"/>
            </a:xfrm>
            <a:custGeom>
              <a:avLst/>
              <a:gdLst/>
              <a:ahLst/>
              <a:cxnLst/>
              <a:rect l="l" t="t" r="r" b="b"/>
              <a:pathLst>
                <a:path w="812800" h="3604193">
                  <a:moveTo>
                    <a:pt x="406400" y="0"/>
                  </a:moveTo>
                  <a:cubicBezTo>
                    <a:pt x="181951" y="0"/>
                    <a:pt x="0" y="806826"/>
                    <a:pt x="0" y="1802096"/>
                  </a:cubicBezTo>
                  <a:cubicBezTo>
                    <a:pt x="0" y="2797367"/>
                    <a:pt x="181951" y="3604193"/>
                    <a:pt x="406400" y="3604193"/>
                  </a:cubicBezTo>
                  <a:cubicBezTo>
                    <a:pt x="630849" y="3604193"/>
                    <a:pt x="812800" y="2797367"/>
                    <a:pt x="812800" y="1802096"/>
                  </a:cubicBezTo>
                  <a:cubicBezTo>
                    <a:pt x="812800" y="806826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2CE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76200" y="318843"/>
              <a:ext cx="660400" cy="2947457"/>
            </a:xfrm>
            <a:prstGeom prst="rect">
              <a:avLst/>
            </a:prstGeom>
          </p:spPr>
          <p:txBody>
            <a:bodyPr lIns="26134" tIns="26134" rIns="26134" bIns="26134" rtlCol="0" anchor="ctr"/>
            <a:lstStyle/>
            <a:p>
              <a:pPr algn="ctr">
                <a:lnSpc>
                  <a:spcPts val="1368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 rot="2797047">
            <a:off x="-950294" y="-3171143"/>
            <a:ext cx="2524881" cy="6785610"/>
            <a:chOff x="0" y="0"/>
            <a:chExt cx="1292643" cy="347397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292643" cy="3473975"/>
            </a:xfrm>
            <a:custGeom>
              <a:avLst/>
              <a:gdLst/>
              <a:ahLst/>
              <a:cxnLst/>
              <a:rect l="l" t="t" r="r" b="b"/>
              <a:pathLst>
                <a:path w="1292643" h="3473975">
                  <a:moveTo>
                    <a:pt x="646322" y="0"/>
                  </a:moveTo>
                  <a:cubicBezTo>
                    <a:pt x="289368" y="0"/>
                    <a:pt x="0" y="777676"/>
                    <a:pt x="0" y="1736988"/>
                  </a:cubicBezTo>
                  <a:cubicBezTo>
                    <a:pt x="0" y="2696299"/>
                    <a:pt x="289368" y="3473975"/>
                    <a:pt x="646322" y="3473975"/>
                  </a:cubicBezTo>
                  <a:cubicBezTo>
                    <a:pt x="1003275" y="3473975"/>
                    <a:pt x="1292643" y="2696299"/>
                    <a:pt x="1292643" y="1736988"/>
                  </a:cubicBezTo>
                  <a:cubicBezTo>
                    <a:pt x="1292643" y="777676"/>
                    <a:pt x="1003275" y="0"/>
                    <a:pt x="646322" y="0"/>
                  </a:cubicBezTo>
                  <a:close/>
                </a:path>
              </a:pathLst>
            </a:custGeom>
            <a:solidFill>
              <a:srgbClr val="FF00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21185" y="306635"/>
              <a:ext cx="1050273" cy="2841655"/>
            </a:xfrm>
            <a:prstGeom prst="rect">
              <a:avLst/>
            </a:prstGeom>
          </p:spPr>
          <p:txBody>
            <a:bodyPr lIns="26134" tIns="26134" rIns="26134" bIns="26134" rtlCol="0" anchor="ctr"/>
            <a:lstStyle/>
            <a:p>
              <a:pPr algn="ctr">
                <a:lnSpc>
                  <a:spcPts val="1368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8363911" y="8430761"/>
            <a:ext cx="5862667" cy="821883"/>
            <a:chOff x="5736650" y="0"/>
            <a:chExt cx="7816889" cy="1095845"/>
          </a:xfrm>
        </p:grpSpPr>
        <p:sp>
          <p:nvSpPr>
            <p:cNvPr id="10" name="Freeform 10"/>
            <p:cNvSpPr/>
            <p:nvPr/>
          </p:nvSpPr>
          <p:spPr>
            <a:xfrm>
              <a:off x="8827305" y="0"/>
              <a:ext cx="4726234" cy="1095845"/>
            </a:xfrm>
            <a:custGeom>
              <a:avLst/>
              <a:gdLst/>
              <a:ahLst/>
              <a:cxnLst/>
              <a:rect l="l" t="t" r="r" b="b"/>
              <a:pathLst>
                <a:path w="4726234" h="1095845">
                  <a:moveTo>
                    <a:pt x="0" y="0"/>
                  </a:moveTo>
                  <a:lnTo>
                    <a:pt x="4726234" y="0"/>
                  </a:lnTo>
                  <a:lnTo>
                    <a:pt x="4726234" y="1095845"/>
                  </a:lnTo>
                  <a:lnTo>
                    <a:pt x="0" y="10958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168241" b="-163045"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5736650" y="0"/>
              <a:ext cx="2340403" cy="1095845"/>
            </a:xfrm>
            <a:custGeom>
              <a:avLst/>
              <a:gdLst/>
              <a:ahLst/>
              <a:cxnLst/>
              <a:rect l="l" t="t" r="r" b="b"/>
              <a:pathLst>
                <a:path w="2340403" h="1095845">
                  <a:moveTo>
                    <a:pt x="0" y="0"/>
                  </a:moveTo>
                  <a:lnTo>
                    <a:pt x="2340403" y="0"/>
                  </a:lnTo>
                  <a:lnTo>
                    <a:pt x="2340403" y="1095845"/>
                  </a:lnTo>
                  <a:lnTo>
                    <a:pt x="0" y="10958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2" name="Group 12"/>
          <p:cNvGrpSpPr/>
          <p:nvPr/>
        </p:nvGrpSpPr>
        <p:grpSpPr>
          <a:xfrm rot="5921541">
            <a:off x="10307932" y="-8749321"/>
            <a:ext cx="3086100" cy="15433166"/>
            <a:chOff x="0" y="0"/>
            <a:chExt cx="812800" cy="4064702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812800" cy="4064702"/>
            </a:xfrm>
            <a:custGeom>
              <a:avLst/>
              <a:gdLst/>
              <a:ahLst/>
              <a:cxnLst/>
              <a:rect l="l" t="t" r="r" b="b"/>
              <a:pathLst>
                <a:path w="812800" h="4064702">
                  <a:moveTo>
                    <a:pt x="406400" y="0"/>
                  </a:moveTo>
                  <a:cubicBezTo>
                    <a:pt x="181951" y="0"/>
                    <a:pt x="0" y="909915"/>
                    <a:pt x="0" y="2032351"/>
                  </a:cubicBezTo>
                  <a:cubicBezTo>
                    <a:pt x="0" y="3154787"/>
                    <a:pt x="181951" y="4064702"/>
                    <a:pt x="406400" y="4064702"/>
                  </a:cubicBezTo>
                  <a:cubicBezTo>
                    <a:pt x="630849" y="4064702"/>
                    <a:pt x="812800" y="3154787"/>
                    <a:pt x="812800" y="2032351"/>
                  </a:cubicBezTo>
                  <a:cubicBezTo>
                    <a:pt x="812800" y="90991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F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76200" y="342966"/>
              <a:ext cx="660400" cy="334067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17590814" y="-4224129"/>
            <a:ext cx="3086100" cy="9567343"/>
            <a:chOff x="0" y="0"/>
            <a:chExt cx="812800" cy="251979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12800" cy="2519794"/>
            </a:xfrm>
            <a:custGeom>
              <a:avLst/>
              <a:gdLst/>
              <a:ahLst/>
              <a:cxnLst/>
              <a:rect l="l" t="t" r="r" b="b"/>
              <a:pathLst>
                <a:path w="812800" h="2519794">
                  <a:moveTo>
                    <a:pt x="406400" y="0"/>
                  </a:moveTo>
                  <a:cubicBezTo>
                    <a:pt x="181951" y="0"/>
                    <a:pt x="0" y="564075"/>
                    <a:pt x="0" y="1259897"/>
                  </a:cubicBezTo>
                  <a:cubicBezTo>
                    <a:pt x="0" y="1955719"/>
                    <a:pt x="181951" y="2519794"/>
                    <a:pt x="406400" y="2519794"/>
                  </a:cubicBezTo>
                  <a:cubicBezTo>
                    <a:pt x="630849" y="2519794"/>
                    <a:pt x="812800" y="1955719"/>
                    <a:pt x="812800" y="1259897"/>
                  </a:cubicBezTo>
                  <a:cubicBezTo>
                    <a:pt x="812800" y="56407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2CE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76200" y="198131"/>
              <a:ext cx="660400" cy="2085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 rot="-10073613">
            <a:off x="17580356" y="1445912"/>
            <a:ext cx="2814946" cy="9917187"/>
            <a:chOff x="0" y="0"/>
            <a:chExt cx="1019861" cy="3593019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1019861" cy="3593019"/>
            </a:xfrm>
            <a:custGeom>
              <a:avLst/>
              <a:gdLst/>
              <a:ahLst/>
              <a:cxnLst/>
              <a:rect l="l" t="t" r="r" b="b"/>
              <a:pathLst>
                <a:path w="1019861" h="3593019">
                  <a:moveTo>
                    <a:pt x="509931" y="0"/>
                  </a:moveTo>
                  <a:cubicBezTo>
                    <a:pt x="228304" y="0"/>
                    <a:pt x="0" y="804325"/>
                    <a:pt x="0" y="1796509"/>
                  </a:cubicBezTo>
                  <a:cubicBezTo>
                    <a:pt x="0" y="2788694"/>
                    <a:pt x="228304" y="3593019"/>
                    <a:pt x="509931" y="3593019"/>
                  </a:cubicBezTo>
                  <a:cubicBezTo>
                    <a:pt x="791557" y="3593019"/>
                    <a:pt x="1019861" y="2788694"/>
                    <a:pt x="1019861" y="1796509"/>
                  </a:cubicBezTo>
                  <a:cubicBezTo>
                    <a:pt x="1019861" y="804325"/>
                    <a:pt x="791557" y="0"/>
                    <a:pt x="509931" y="0"/>
                  </a:cubicBezTo>
                  <a:close/>
                </a:path>
              </a:pathLst>
            </a:custGeom>
            <a:solidFill>
              <a:srgbClr val="183E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95612" y="308270"/>
              <a:ext cx="828637" cy="2947903"/>
            </a:xfrm>
            <a:prstGeom prst="rect">
              <a:avLst/>
            </a:prstGeom>
          </p:spPr>
          <p:txBody>
            <a:bodyPr lIns="36929" tIns="36929" rIns="36929" bIns="36929" rtlCol="0" anchor="ctr"/>
            <a:lstStyle/>
            <a:p>
              <a:pPr algn="ctr">
                <a:lnSpc>
                  <a:spcPts val="1933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1" name="Group 21"/>
          <p:cNvGrpSpPr/>
          <p:nvPr/>
        </p:nvGrpSpPr>
        <p:grpSpPr>
          <a:xfrm rot="3605591">
            <a:off x="16047764" y="6641335"/>
            <a:ext cx="3086100" cy="8349367"/>
            <a:chOff x="0" y="0"/>
            <a:chExt cx="812800" cy="2199010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812800" cy="2199010"/>
            </a:xfrm>
            <a:custGeom>
              <a:avLst/>
              <a:gdLst/>
              <a:ahLst/>
              <a:cxnLst/>
              <a:rect l="l" t="t" r="r" b="b"/>
              <a:pathLst>
                <a:path w="812800" h="2199010">
                  <a:moveTo>
                    <a:pt x="406400" y="0"/>
                  </a:moveTo>
                  <a:cubicBezTo>
                    <a:pt x="181951" y="0"/>
                    <a:pt x="0" y="492265"/>
                    <a:pt x="0" y="1099505"/>
                  </a:cubicBezTo>
                  <a:cubicBezTo>
                    <a:pt x="0" y="1706745"/>
                    <a:pt x="181951" y="2199010"/>
                    <a:pt x="406400" y="2199010"/>
                  </a:cubicBezTo>
                  <a:cubicBezTo>
                    <a:pt x="630849" y="2199010"/>
                    <a:pt x="812800" y="1706745"/>
                    <a:pt x="812800" y="1099505"/>
                  </a:cubicBezTo>
                  <a:cubicBezTo>
                    <a:pt x="812800" y="49226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00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76200" y="168057"/>
              <a:ext cx="660400" cy="182479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4" name="Group 24"/>
          <p:cNvGrpSpPr/>
          <p:nvPr/>
        </p:nvGrpSpPr>
        <p:grpSpPr>
          <a:xfrm rot="-5515327">
            <a:off x="5223984" y="974335"/>
            <a:ext cx="3872286" cy="21147340"/>
            <a:chOff x="0" y="0"/>
            <a:chExt cx="1019861" cy="5569670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1019861" cy="5569670"/>
            </a:xfrm>
            <a:custGeom>
              <a:avLst/>
              <a:gdLst/>
              <a:ahLst/>
              <a:cxnLst/>
              <a:rect l="l" t="t" r="r" b="b"/>
              <a:pathLst>
                <a:path w="1019861" h="5569670">
                  <a:moveTo>
                    <a:pt x="509931" y="0"/>
                  </a:moveTo>
                  <a:cubicBezTo>
                    <a:pt x="228304" y="0"/>
                    <a:pt x="0" y="1246813"/>
                    <a:pt x="0" y="2784835"/>
                  </a:cubicBezTo>
                  <a:cubicBezTo>
                    <a:pt x="0" y="4322857"/>
                    <a:pt x="228304" y="5569670"/>
                    <a:pt x="509931" y="5569670"/>
                  </a:cubicBezTo>
                  <a:cubicBezTo>
                    <a:pt x="791557" y="5569670"/>
                    <a:pt x="1019861" y="4322857"/>
                    <a:pt x="1019861" y="2784835"/>
                  </a:cubicBezTo>
                  <a:cubicBezTo>
                    <a:pt x="1019861" y="1246813"/>
                    <a:pt x="791557" y="0"/>
                    <a:pt x="509931" y="0"/>
                  </a:cubicBezTo>
                  <a:close/>
                </a:path>
              </a:pathLst>
            </a:custGeom>
            <a:solidFill>
              <a:srgbClr val="183E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6" name="TextBox 26"/>
            <p:cNvSpPr txBox="1"/>
            <p:nvPr/>
          </p:nvSpPr>
          <p:spPr>
            <a:xfrm>
              <a:off x="95612" y="484057"/>
              <a:ext cx="828637" cy="456345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7" name="Group 27"/>
          <p:cNvGrpSpPr/>
          <p:nvPr/>
        </p:nvGrpSpPr>
        <p:grpSpPr>
          <a:xfrm rot="-973110">
            <a:off x="-2024231" y="6032347"/>
            <a:ext cx="3816943" cy="9567343"/>
            <a:chOff x="0" y="0"/>
            <a:chExt cx="1005285" cy="2519794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1005286" cy="2519794"/>
            </a:xfrm>
            <a:custGeom>
              <a:avLst/>
              <a:gdLst/>
              <a:ahLst/>
              <a:cxnLst/>
              <a:rect l="l" t="t" r="r" b="b"/>
              <a:pathLst>
                <a:path w="1005286" h="2519794">
                  <a:moveTo>
                    <a:pt x="502643" y="0"/>
                  </a:moveTo>
                  <a:cubicBezTo>
                    <a:pt x="225041" y="0"/>
                    <a:pt x="0" y="564075"/>
                    <a:pt x="0" y="1259897"/>
                  </a:cubicBezTo>
                  <a:cubicBezTo>
                    <a:pt x="0" y="1955719"/>
                    <a:pt x="225041" y="2519794"/>
                    <a:pt x="502643" y="2519794"/>
                  </a:cubicBezTo>
                  <a:cubicBezTo>
                    <a:pt x="780245" y="2519794"/>
                    <a:pt x="1005286" y="1955719"/>
                    <a:pt x="1005286" y="1259897"/>
                  </a:cubicBezTo>
                  <a:cubicBezTo>
                    <a:pt x="1005286" y="564075"/>
                    <a:pt x="780245" y="0"/>
                    <a:pt x="502643" y="0"/>
                  </a:cubicBezTo>
                  <a:close/>
                </a:path>
              </a:pathLst>
            </a:custGeom>
            <a:solidFill>
              <a:srgbClr val="FFCF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94246" y="198131"/>
              <a:ext cx="816794" cy="2085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0" name="Freeform 30"/>
          <p:cNvSpPr/>
          <p:nvPr/>
        </p:nvSpPr>
        <p:spPr>
          <a:xfrm>
            <a:off x="2395509" y="65328"/>
            <a:ext cx="2669527" cy="1249951"/>
          </a:xfrm>
          <a:custGeom>
            <a:avLst/>
            <a:gdLst/>
            <a:ahLst/>
            <a:cxnLst/>
            <a:rect l="l" t="t" r="r" b="b"/>
            <a:pathLst>
              <a:path w="2669527" h="1249951">
                <a:moveTo>
                  <a:pt x="0" y="0"/>
                </a:moveTo>
                <a:lnTo>
                  <a:pt x="2669528" y="0"/>
                </a:lnTo>
                <a:lnTo>
                  <a:pt x="2669528" y="1249951"/>
                </a:lnTo>
                <a:lnTo>
                  <a:pt x="0" y="124995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1" name="TextBox 31"/>
          <p:cNvSpPr txBox="1"/>
          <p:nvPr/>
        </p:nvSpPr>
        <p:spPr>
          <a:xfrm>
            <a:off x="1028700" y="1424934"/>
            <a:ext cx="16059149" cy="62837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900"/>
              </a:lnSpc>
            </a:pP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   Em 1972,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conheceu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João Bosco, com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quem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formou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uma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das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parcerias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mais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importantes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da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música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brasileira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. Juntos,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eles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criaram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canções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como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"O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Bêbado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e a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Equilibrista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", "O Mestre-sala dos Mares", "Bala com Bala", "Kid Cavaquinho" e "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Corsário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".</a:t>
            </a:r>
          </a:p>
          <a:p>
            <a:pPr algn="just">
              <a:lnSpc>
                <a:spcPts val="4900"/>
              </a:lnSpc>
            </a:pP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    O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artista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também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teve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parcerias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com outros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grandes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nomes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da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música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brasileira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,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como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Milton Nascimento, Chico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Buarque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, Elis Regina, Edu Lobo, Tom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Jobim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e Paulinho da Viola.</a:t>
            </a:r>
          </a:p>
          <a:p>
            <a:pPr algn="just">
              <a:lnSpc>
                <a:spcPts val="4900"/>
              </a:lnSpc>
            </a:pP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       Em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sua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obra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,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ele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abordou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temas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como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o amor, a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política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, a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crítica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social e a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cultura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popular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brasileira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.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Aldir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Blanc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foi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um dos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compositores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mais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importantes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da MPB e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sua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obra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é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considerada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um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patrimônio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cultural do </a:t>
            </a:r>
            <a:r>
              <a:rPr lang="en-US" sz="3500" dirty="0" err="1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Brasil</a:t>
            </a:r>
            <a:r>
              <a:rPr lang="en-US" sz="3500" dirty="0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.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12693370" y="7782318"/>
            <a:ext cx="6146178" cy="4908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919"/>
              </a:lnSpc>
              <a:spcBef>
                <a:spcPct val="0"/>
              </a:spcBef>
            </a:pPr>
            <a:r>
              <a:rPr lang="en-US" sz="2799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Fonte:</a:t>
            </a:r>
            <a:r>
              <a:rPr lang="en-US" sz="2799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Ministério da Cultura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909568" y="221663"/>
            <a:ext cx="1587618" cy="7039961"/>
            <a:chOff x="0" y="0"/>
            <a:chExt cx="812800" cy="360419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3604193"/>
            </a:xfrm>
            <a:custGeom>
              <a:avLst/>
              <a:gdLst/>
              <a:ahLst/>
              <a:cxnLst/>
              <a:rect l="l" t="t" r="r" b="b"/>
              <a:pathLst>
                <a:path w="812800" h="3604193">
                  <a:moveTo>
                    <a:pt x="406400" y="0"/>
                  </a:moveTo>
                  <a:cubicBezTo>
                    <a:pt x="181951" y="0"/>
                    <a:pt x="0" y="806826"/>
                    <a:pt x="0" y="1802096"/>
                  </a:cubicBezTo>
                  <a:cubicBezTo>
                    <a:pt x="0" y="2797367"/>
                    <a:pt x="181951" y="3604193"/>
                    <a:pt x="406400" y="3604193"/>
                  </a:cubicBezTo>
                  <a:cubicBezTo>
                    <a:pt x="630849" y="3604193"/>
                    <a:pt x="812800" y="2797367"/>
                    <a:pt x="812800" y="1802096"/>
                  </a:cubicBezTo>
                  <a:cubicBezTo>
                    <a:pt x="812800" y="806826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2CE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76200" y="318843"/>
              <a:ext cx="660400" cy="2947457"/>
            </a:xfrm>
            <a:prstGeom prst="rect">
              <a:avLst/>
            </a:prstGeom>
          </p:spPr>
          <p:txBody>
            <a:bodyPr lIns="26134" tIns="26134" rIns="26134" bIns="26134" rtlCol="0" anchor="ctr"/>
            <a:lstStyle/>
            <a:p>
              <a:pPr algn="ctr">
                <a:lnSpc>
                  <a:spcPts val="1368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 rot="2797047">
            <a:off x="-950294" y="-3171143"/>
            <a:ext cx="2524881" cy="6785610"/>
            <a:chOff x="0" y="0"/>
            <a:chExt cx="1292643" cy="347397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292643" cy="3473975"/>
            </a:xfrm>
            <a:custGeom>
              <a:avLst/>
              <a:gdLst/>
              <a:ahLst/>
              <a:cxnLst/>
              <a:rect l="l" t="t" r="r" b="b"/>
              <a:pathLst>
                <a:path w="1292643" h="3473975">
                  <a:moveTo>
                    <a:pt x="646322" y="0"/>
                  </a:moveTo>
                  <a:cubicBezTo>
                    <a:pt x="289368" y="0"/>
                    <a:pt x="0" y="777676"/>
                    <a:pt x="0" y="1736988"/>
                  </a:cubicBezTo>
                  <a:cubicBezTo>
                    <a:pt x="0" y="2696299"/>
                    <a:pt x="289368" y="3473975"/>
                    <a:pt x="646322" y="3473975"/>
                  </a:cubicBezTo>
                  <a:cubicBezTo>
                    <a:pt x="1003275" y="3473975"/>
                    <a:pt x="1292643" y="2696299"/>
                    <a:pt x="1292643" y="1736988"/>
                  </a:cubicBezTo>
                  <a:cubicBezTo>
                    <a:pt x="1292643" y="777676"/>
                    <a:pt x="1003275" y="0"/>
                    <a:pt x="646322" y="0"/>
                  </a:cubicBezTo>
                  <a:close/>
                </a:path>
              </a:pathLst>
            </a:custGeom>
            <a:solidFill>
              <a:srgbClr val="FF00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21185" y="306635"/>
              <a:ext cx="1050273" cy="2841655"/>
            </a:xfrm>
            <a:prstGeom prst="rect">
              <a:avLst/>
            </a:prstGeom>
          </p:spPr>
          <p:txBody>
            <a:bodyPr lIns="26134" tIns="26134" rIns="26134" bIns="26134" rtlCol="0" anchor="ctr"/>
            <a:lstStyle/>
            <a:p>
              <a:pPr algn="ctr">
                <a:lnSpc>
                  <a:spcPts val="1368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8354343" y="8511298"/>
            <a:ext cx="5862667" cy="821883"/>
            <a:chOff x="5736650" y="0"/>
            <a:chExt cx="7816889" cy="1095845"/>
          </a:xfrm>
        </p:grpSpPr>
        <p:sp>
          <p:nvSpPr>
            <p:cNvPr id="10" name="Freeform 10"/>
            <p:cNvSpPr/>
            <p:nvPr/>
          </p:nvSpPr>
          <p:spPr>
            <a:xfrm>
              <a:off x="8827305" y="0"/>
              <a:ext cx="4726234" cy="1095845"/>
            </a:xfrm>
            <a:custGeom>
              <a:avLst/>
              <a:gdLst/>
              <a:ahLst/>
              <a:cxnLst/>
              <a:rect l="l" t="t" r="r" b="b"/>
              <a:pathLst>
                <a:path w="4726234" h="1095845">
                  <a:moveTo>
                    <a:pt x="0" y="0"/>
                  </a:moveTo>
                  <a:lnTo>
                    <a:pt x="4726234" y="0"/>
                  </a:lnTo>
                  <a:lnTo>
                    <a:pt x="4726234" y="1095845"/>
                  </a:lnTo>
                  <a:lnTo>
                    <a:pt x="0" y="10958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168241" b="-163045"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5736650" y="0"/>
              <a:ext cx="2340403" cy="1095845"/>
            </a:xfrm>
            <a:custGeom>
              <a:avLst/>
              <a:gdLst/>
              <a:ahLst/>
              <a:cxnLst/>
              <a:rect l="l" t="t" r="r" b="b"/>
              <a:pathLst>
                <a:path w="2340403" h="1095845">
                  <a:moveTo>
                    <a:pt x="0" y="0"/>
                  </a:moveTo>
                  <a:lnTo>
                    <a:pt x="2340403" y="0"/>
                  </a:lnTo>
                  <a:lnTo>
                    <a:pt x="2340403" y="1095845"/>
                  </a:lnTo>
                  <a:lnTo>
                    <a:pt x="0" y="10958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2" name="Group 12"/>
          <p:cNvGrpSpPr/>
          <p:nvPr/>
        </p:nvGrpSpPr>
        <p:grpSpPr>
          <a:xfrm rot="5921541">
            <a:off x="10307932" y="-8749321"/>
            <a:ext cx="3086100" cy="15433166"/>
            <a:chOff x="0" y="0"/>
            <a:chExt cx="812800" cy="4064702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812800" cy="4064702"/>
            </a:xfrm>
            <a:custGeom>
              <a:avLst/>
              <a:gdLst/>
              <a:ahLst/>
              <a:cxnLst/>
              <a:rect l="l" t="t" r="r" b="b"/>
              <a:pathLst>
                <a:path w="812800" h="4064702">
                  <a:moveTo>
                    <a:pt x="406400" y="0"/>
                  </a:moveTo>
                  <a:cubicBezTo>
                    <a:pt x="181951" y="0"/>
                    <a:pt x="0" y="909915"/>
                    <a:pt x="0" y="2032351"/>
                  </a:cubicBezTo>
                  <a:cubicBezTo>
                    <a:pt x="0" y="3154787"/>
                    <a:pt x="181951" y="4064702"/>
                    <a:pt x="406400" y="4064702"/>
                  </a:cubicBezTo>
                  <a:cubicBezTo>
                    <a:pt x="630849" y="4064702"/>
                    <a:pt x="812800" y="3154787"/>
                    <a:pt x="812800" y="2032351"/>
                  </a:cubicBezTo>
                  <a:cubicBezTo>
                    <a:pt x="812800" y="90991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F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76200" y="342966"/>
              <a:ext cx="660400" cy="334067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17590814" y="-4224129"/>
            <a:ext cx="3086100" cy="9567343"/>
            <a:chOff x="0" y="0"/>
            <a:chExt cx="812800" cy="251979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12800" cy="2519794"/>
            </a:xfrm>
            <a:custGeom>
              <a:avLst/>
              <a:gdLst/>
              <a:ahLst/>
              <a:cxnLst/>
              <a:rect l="l" t="t" r="r" b="b"/>
              <a:pathLst>
                <a:path w="812800" h="2519794">
                  <a:moveTo>
                    <a:pt x="406400" y="0"/>
                  </a:moveTo>
                  <a:cubicBezTo>
                    <a:pt x="181951" y="0"/>
                    <a:pt x="0" y="564075"/>
                    <a:pt x="0" y="1259897"/>
                  </a:cubicBezTo>
                  <a:cubicBezTo>
                    <a:pt x="0" y="1955719"/>
                    <a:pt x="181951" y="2519794"/>
                    <a:pt x="406400" y="2519794"/>
                  </a:cubicBezTo>
                  <a:cubicBezTo>
                    <a:pt x="630849" y="2519794"/>
                    <a:pt x="812800" y="1955719"/>
                    <a:pt x="812800" y="1259897"/>
                  </a:cubicBezTo>
                  <a:cubicBezTo>
                    <a:pt x="812800" y="56407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2CE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76200" y="198131"/>
              <a:ext cx="660400" cy="2085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 rot="-10073613">
            <a:off x="17580356" y="1445912"/>
            <a:ext cx="2814946" cy="9917187"/>
            <a:chOff x="0" y="0"/>
            <a:chExt cx="1019861" cy="3593019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1019861" cy="3593019"/>
            </a:xfrm>
            <a:custGeom>
              <a:avLst/>
              <a:gdLst/>
              <a:ahLst/>
              <a:cxnLst/>
              <a:rect l="l" t="t" r="r" b="b"/>
              <a:pathLst>
                <a:path w="1019861" h="3593019">
                  <a:moveTo>
                    <a:pt x="509931" y="0"/>
                  </a:moveTo>
                  <a:cubicBezTo>
                    <a:pt x="228304" y="0"/>
                    <a:pt x="0" y="804325"/>
                    <a:pt x="0" y="1796509"/>
                  </a:cubicBezTo>
                  <a:cubicBezTo>
                    <a:pt x="0" y="2788694"/>
                    <a:pt x="228304" y="3593019"/>
                    <a:pt x="509931" y="3593019"/>
                  </a:cubicBezTo>
                  <a:cubicBezTo>
                    <a:pt x="791557" y="3593019"/>
                    <a:pt x="1019861" y="2788694"/>
                    <a:pt x="1019861" y="1796509"/>
                  </a:cubicBezTo>
                  <a:cubicBezTo>
                    <a:pt x="1019861" y="804325"/>
                    <a:pt x="791557" y="0"/>
                    <a:pt x="509931" y="0"/>
                  </a:cubicBezTo>
                  <a:close/>
                </a:path>
              </a:pathLst>
            </a:custGeom>
            <a:solidFill>
              <a:srgbClr val="183E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95612" y="308270"/>
              <a:ext cx="828637" cy="2947903"/>
            </a:xfrm>
            <a:prstGeom prst="rect">
              <a:avLst/>
            </a:prstGeom>
          </p:spPr>
          <p:txBody>
            <a:bodyPr lIns="36929" tIns="36929" rIns="36929" bIns="36929" rtlCol="0" anchor="ctr"/>
            <a:lstStyle/>
            <a:p>
              <a:pPr algn="ctr">
                <a:lnSpc>
                  <a:spcPts val="1933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1" name="Group 21"/>
          <p:cNvGrpSpPr/>
          <p:nvPr/>
        </p:nvGrpSpPr>
        <p:grpSpPr>
          <a:xfrm rot="3605591">
            <a:off x="16047764" y="6641335"/>
            <a:ext cx="3086100" cy="8349367"/>
            <a:chOff x="0" y="0"/>
            <a:chExt cx="812800" cy="2199010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812800" cy="2199010"/>
            </a:xfrm>
            <a:custGeom>
              <a:avLst/>
              <a:gdLst/>
              <a:ahLst/>
              <a:cxnLst/>
              <a:rect l="l" t="t" r="r" b="b"/>
              <a:pathLst>
                <a:path w="812800" h="2199010">
                  <a:moveTo>
                    <a:pt x="406400" y="0"/>
                  </a:moveTo>
                  <a:cubicBezTo>
                    <a:pt x="181951" y="0"/>
                    <a:pt x="0" y="492265"/>
                    <a:pt x="0" y="1099505"/>
                  </a:cubicBezTo>
                  <a:cubicBezTo>
                    <a:pt x="0" y="1706745"/>
                    <a:pt x="181951" y="2199010"/>
                    <a:pt x="406400" y="2199010"/>
                  </a:cubicBezTo>
                  <a:cubicBezTo>
                    <a:pt x="630849" y="2199010"/>
                    <a:pt x="812800" y="1706745"/>
                    <a:pt x="812800" y="1099505"/>
                  </a:cubicBezTo>
                  <a:cubicBezTo>
                    <a:pt x="812800" y="49226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00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76200" y="168057"/>
              <a:ext cx="660400" cy="182479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4" name="Group 24"/>
          <p:cNvGrpSpPr/>
          <p:nvPr/>
        </p:nvGrpSpPr>
        <p:grpSpPr>
          <a:xfrm rot="-5515327">
            <a:off x="5223984" y="974335"/>
            <a:ext cx="3872286" cy="21147340"/>
            <a:chOff x="0" y="0"/>
            <a:chExt cx="1019861" cy="5569670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1019861" cy="5569670"/>
            </a:xfrm>
            <a:custGeom>
              <a:avLst/>
              <a:gdLst/>
              <a:ahLst/>
              <a:cxnLst/>
              <a:rect l="l" t="t" r="r" b="b"/>
              <a:pathLst>
                <a:path w="1019861" h="5569670">
                  <a:moveTo>
                    <a:pt x="509931" y="0"/>
                  </a:moveTo>
                  <a:cubicBezTo>
                    <a:pt x="228304" y="0"/>
                    <a:pt x="0" y="1246813"/>
                    <a:pt x="0" y="2784835"/>
                  </a:cubicBezTo>
                  <a:cubicBezTo>
                    <a:pt x="0" y="4322857"/>
                    <a:pt x="228304" y="5569670"/>
                    <a:pt x="509931" y="5569670"/>
                  </a:cubicBezTo>
                  <a:cubicBezTo>
                    <a:pt x="791557" y="5569670"/>
                    <a:pt x="1019861" y="4322857"/>
                    <a:pt x="1019861" y="2784835"/>
                  </a:cubicBezTo>
                  <a:cubicBezTo>
                    <a:pt x="1019861" y="1246813"/>
                    <a:pt x="791557" y="0"/>
                    <a:pt x="509931" y="0"/>
                  </a:cubicBezTo>
                  <a:close/>
                </a:path>
              </a:pathLst>
            </a:custGeom>
            <a:solidFill>
              <a:srgbClr val="183E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6" name="TextBox 26"/>
            <p:cNvSpPr txBox="1"/>
            <p:nvPr/>
          </p:nvSpPr>
          <p:spPr>
            <a:xfrm>
              <a:off x="95612" y="484057"/>
              <a:ext cx="828637" cy="456345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7" name="Group 27"/>
          <p:cNvGrpSpPr/>
          <p:nvPr/>
        </p:nvGrpSpPr>
        <p:grpSpPr>
          <a:xfrm rot="-973110">
            <a:off x="-2024231" y="6032347"/>
            <a:ext cx="3816943" cy="9567343"/>
            <a:chOff x="0" y="0"/>
            <a:chExt cx="1005285" cy="2519794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1005286" cy="2519794"/>
            </a:xfrm>
            <a:custGeom>
              <a:avLst/>
              <a:gdLst/>
              <a:ahLst/>
              <a:cxnLst/>
              <a:rect l="l" t="t" r="r" b="b"/>
              <a:pathLst>
                <a:path w="1005286" h="2519794">
                  <a:moveTo>
                    <a:pt x="502643" y="0"/>
                  </a:moveTo>
                  <a:cubicBezTo>
                    <a:pt x="225041" y="0"/>
                    <a:pt x="0" y="564075"/>
                    <a:pt x="0" y="1259897"/>
                  </a:cubicBezTo>
                  <a:cubicBezTo>
                    <a:pt x="0" y="1955719"/>
                    <a:pt x="225041" y="2519794"/>
                    <a:pt x="502643" y="2519794"/>
                  </a:cubicBezTo>
                  <a:cubicBezTo>
                    <a:pt x="780245" y="2519794"/>
                    <a:pt x="1005286" y="1955719"/>
                    <a:pt x="1005286" y="1259897"/>
                  </a:cubicBezTo>
                  <a:cubicBezTo>
                    <a:pt x="1005286" y="564075"/>
                    <a:pt x="780245" y="0"/>
                    <a:pt x="502643" y="0"/>
                  </a:cubicBezTo>
                  <a:close/>
                </a:path>
              </a:pathLst>
            </a:custGeom>
            <a:solidFill>
              <a:srgbClr val="FFCF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94246" y="198131"/>
              <a:ext cx="816794" cy="2085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0" name="Freeform 30"/>
          <p:cNvSpPr/>
          <p:nvPr/>
        </p:nvSpPr>
        <p:spPr>
          <a:xfrm>
            <a:off x="2130540" y="158125"/>
            <a:ext cx="1859292" cy="870575"/>
          </a:xfrm>
          <a:custGeom>
            <a:avLst/>
            <a:gdLst/>
            <a:ahLst/>
            <a:cxnLst/>
            <a:rect l="l" t="t" r="r" b="b"/>
            <a:pathLst>
              <a:path w="1859292" h="870575">
                <a:moveTo>
                  <a:pt x="0" y="0"/>
                </a:moveTo>
                <a:lnTo>
                  <a:pt x="1859292" y="0"/>
                </a:lnTo>
                <a:lnTo>
                  <a:pt x="1859292" y="870575"/>
                </a:lnTo>
                <a:lnTo>
                  <a:pt x="0" y="87057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1" name="TextBox 31"/>
          <p:cNvSpPr txBox="1"/>
          <p:nvPr/>
        </p:nvSpPr>
        <p:spPr>
          <a:xfrm>
            <a:off x="12740129" y="7815919"/>
            <a:ext cx="6146178" cy="4908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919"/>
              </a:lnSpc>
              <a:spcBef>
                <a:spcPct val="0"/>
              </a:spcBef>
            </a:pPr>
            <a:r>
              <a:rPr lang="en-US" sz="2799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Fonte:</a:t>
            </a:r>
            <a:r>
              <a:rPr lang="en-US" sz="2799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Ministério da Cultura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4348012" y="488638"/>
            <a:ext cx="8553725" cy="9366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  <a:spcBef>
                <a:spcPct val="0"/>
              </a:spcBef>
            </a:pPr>
            <a:r>
              <a:rPr lang="en-US" sz="5499">
                <a:solidFill>
                  <a:srgbClr val="183EFF"/>
                </a:solidFill>
                <a:latin typeface="Eczar Bold"/>
                <a:ea typeface="Eczar Bold"/>
                <a:cs typeface="Eczar Bold"/>
                <a:sym typeface="Eczar Bold"/>
              </a:rPr>
              <a:t>Meta 1: Ações Gerais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076893" y="1772312"/>
            <a:ext cx="5825877" cy="596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00"/>
              </a:lnSpc>
              <a:spcBef>
                <a:spcPct val="0"/>
              </a:spcBef>
            </a:pPr>
            <a:r>
              <a:rPr lang="en-US" sz="3500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Ação 1.1: Fomento Cultural 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1076893" y="2459759"/>
            <a:ext cx="16241268" cy="51167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4098"/>
              </a:lnSpc>
              <a:spcBef>
                <a:spcPct val="0"/>
              </a:spcBef>
            </a:pPr>
            <a:r>
              <a:rPr lang="en-US" sz="2927" u="none" strike="noStrike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Realização de programas, projetos e ações visando à difusão de obras de caráter artístico e cultural; apoio a produções audiovisuais e jogos eletrônicos; exposições, festivais, festas populares, feiras e espetáculos; cursos de formação para profissionais da cultura, estudos e pesquisa nas diversas áreas culturais; serviço educativo de museus, de centros culturais, de teatros, de cinemas e de bibliotecas, inclusive formação de público na educação básica; bolsas de estudo, pesquisa ou criação; residência artística e intercâmbio cultural; proteção e preservação do patrimônio cultural imaterial; inventários e incentivos para manifestações culturais brasileiras em risco de extinção; transporte e seguro de objetos de valor cultural; planos anuais e plurianuais de instituições e grupos culturais; aquisição de ingressos de eventos artísticos para distribuição gratuita; outras ações considerados relevantes por sua dimensão cultural e interesse público, nos termos do artigo 5º da Lei 14.399/2022.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013798" y="7709874"/>
            <a:ext cx="4361408" cy="596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00"/>
              </a:lnSpc>
              <a:spcBef>
                <a:spcPct val="0"/>
              </a:spcBef>
            </a:pPr>
            <a:r>
              <a:rPr lang="en-US" sz="3500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Valor:R$ 130.735,19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909568" y="221663"/>
            <a:ext cx="1587618" cy="7039961"/>
            <a:chOff x="0" y="0"/>
            <a:chExt cx="812800" cy="360419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3604193"/>
            </a:xfrm>
            <a:custGeom>
              <a:avLst/>
              <a:gdLst/>
              <a:ahLst/>
              <a:cxnLst/>
              <a:rect l="l" t="t" r="r" b="b"/>
              <a:pathLst>
                <a:path w="812800" h="3604193">
                  <a:moveTo>
                    <a:pt x="406400" y="0"/>
                  </a:moveTo>
                  <a:cubicBezTo>
                    <a:pt x="181951" y="0"/>
                    <a:pt x="0" y="806826"/>
                    <a:pt x="0" y="1802096"/>
                  </a:cubicBezTo>
                  <a:cubicBezTo>
                    <a:pt x="0" y="2797367"/>
                    <a:pt x="181951" y="3604193"/>
                    <a:pt x="406400" y="3604193"/>
                  </a:cubicBezTo>
                  <a:cubicBezTo>
                    <a:pt x="630849" y="3604193"/>
                    <a:pt x="812800" y="2797367"/>
                    <a:pt x="812800" y="1802096"/>
                  </a:cubicBezTo>
                  <a:cubicBezTo>
                    <a:pt x="812800" y="806826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2CE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76200" y="318843"/>
              <a:ext cx="660400" cy="2947457"/>
            </a:xfrm>
            <a:prstGeom prst="rect">
              <a:avLst/>
            </a:prstGeom>
          </p:spPr>
          <p:txBody>
            <a:bodyPr lIns="26134" tIns="26134" rIns="26134" bIns="26134" rtlCol="0" anchor="ctr"/>
            <a:lstStyle/>
            <a:p>
              <a:pPr algn="ctr">
                <a:lnSpc>
                  <a:spcPts val="1368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 rot="2797047">
            <a:off x="-950294" y="-3171143"/>
            <a:ext cx="2524881" cy="6785610"/>
            <a:chOff x="0" y="0"/>
            <a:chExt cx="1292643" cy="347397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292643" cy="3473975"/>
            </a:xfrm>
            <a:custGeom>
              <a:avLst/>
              <a:gdLst/>
              <a:ahLst/>
              <a:cxnLst/>
              <a:rect l="l" t="t" r="r" b="b"/>
              <a:pathLst>
                <a:path w="1292643" h="3473975">
                  <a:moveTo>
                    <a:pt x="646322" y="0"/>
                  </a:moveTo>
                  <a:cubicBezTo>
                    <a:pt x="289368" y="0"/>
                    <a:pt x="0" y="777676"/>
                    <a:pt x="0" y="1736988"/>
                  </a:cubicBezTo>
                  <a:cubicBezTo>
                    <a:pt x="0" y="2696299"/>
                    <a:pt x="289368" y="3473975"/>
                    <a:pt x="646322" y="3473975"/>
                  </a:cubicBezTo>
                  <a:cubicBezTo>
                    <a:pt x="1003275" y="3473975"/>
                    <a:pt x="1292643" y="2696299"/>
                    <a:pt x="1292643" y="1736988"/>
                  </a:cubicBezTo>
                  <a:cubicBezTo>
                    <a:pt x="1292643" y="777676"/>
                    <a:pt x="1003275" y="0"/>
                    <a:pt x="646322" y="0"/>
                  </a:cubicBezTo>
                  <a:close/>
                </a:path>
              </a:pathLst>
            </a:custGeom>
            <a:solidFill>
              <a:srgbClr val="FF00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21185" y="306635"/>
              <a:ext cx="1050273" cy="2841655"/>
            </a:xfrm>
            <a:prstGeom prst="rect">
              <a:avLst/>
            </a:prstGeom>
          </p:spPr>
          <p:txBody>
            <a:bodyPr lIns="26134" tIns="26134" rIns="26134" bIns="26134" rtlCol="0" anchor="ctr"/>
            <a:lstStyle/>
            <a:p>
              <a:pPr algn="ctr">
                <a:lnSpc>
                  <a:spcPts val="1368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8354343" y="8511298"/>
            <a:ext cx="5862667" cy="821883"/>
            <a:chOff x="5736650" y="0"/>
            <a:chExt cx="7816889" cy="1095845"/>
          </a:xfrm>
        </p:grpSpPr>
        <p:sp>
          <p:nvSpPr>
            <p:cNvPr id="10" name="Freeform 10"/>
            <p:cNvSpPr/>
            <p:nvPr/>
          </p:nvSpPr>
          <p:spPr>
            <a:xfrm>
              <a:off x="8827305" y="0"/>
              <a:ext cx="4726234" cy="1095845"/>
            </a:xfrm>
            <a:custGeom>
              <a:avLst/>
              <a:gdLst/>
              <a:ahLst/>
              <a:cxnLst/>
              <a:rect l="l" t="t" r="r" b="b"/>
              <a:pathLst>
                <a:path w="4726234" h="1095845">
                  <a:moveTo>
                    <a:pt x="0" y="0"/>
                  </a:moveTo>
                  <a:lnTo>
                    <a:pt x="4726234" y="0"/>
                  </a:lnTo>
                  <a:lnTo>
                    <a:pt x="4726234" y="1095845"/>
                  </a:lnTo>
                  <a:lnTo>
                    <a:pt x="0" y="10958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168241" b="-163045"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5736650" y="0"/>
              <a:ext cx="2340403" cy="1095845"/>
            </a:xfrm>
            <a:custGeom>
              <a:avLst/>
              <a:gdLst/>
              <a:ahLst/>
              <a:cxnLst/>
              <a:rect l="l" t="t" r="r" b="b"/>
              <a:pathLst>
                <a:path w="2340403" h="1095845">
                  <a:moveTo>
                    <a:pt x="0" y="0"/>
                  </a:moveTo>
                  <a:lnTo>
                    <a:pt x="2340403" y="0"/>
                  </a:lnTo>
                  <a:lnTo>
                    <a:pt x="2340403" y="1095845"/>
                  </a:lnTo>
                  <a:lnTo>
                    <a:pt x="0" y="10958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2" name="Group 12"/>
          <p:cNvGrpSpPr/>
          <p:nvPr/>
        </p:nvGrpSpPr>
        <p:grpSpPr>
          <a:xfrm rot="5921541">
            <a:off x="10307932" y="-8749321"/>
            <a:ext cx="3086100" cy="15433166"/>
            <a:chOff x="0" y="0"/>
            <a:chExt cx="812800" cy="4064702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812800" cy="4064702"/>
            </a:xfrm>
            <a:custGeom>
              <a:avLst/>
              <a:gdLst/>
              <a:ahLst/>
              <a:cxnLst/>
              <a:rect l="l" t="t" r="r" b="b"/>
              <a:pathLst>
                <a:path w="812800" h="4064702">
                  <a:moveTo>
                    <a:pt x="406400" y="0"/>
                  </a:moveTo>
                  <a:cubicBezTo>
                    <a:pt x="181951" y="0"/>
                    <a:pt x="0" y="909915"/>
                    <a:pt x="0" y="2032351"/>
                  </a:cubicBezTo>
                  <a:cubicBezTo>
                    <a:pt x="0" y="3154787"/>
                    <a:pt x="181951" y="4064702"/>
                    <a:pt x="406400" y="4064702"/>
                  </a:cubicBezTo>
                  <a:cubicBezTo>
                    <a:pt x="630849" y="4064702"/>
                    <a:pt x="812800" y="3154787"/>
                    <a:pt x="812800" y="2032351"/>
                  </a:cubicBezTo>
                  <a:cubicBezTo>
                    <a:pt x="812800" y="90991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F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76200" y="342966"/>
              <a:ext cx="660400" cy="334067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17590814" y="-4224129"/>
            <a:ext cx="3086100" cy="9567343"/>
            <a:chOff x="0" y="0"/>
            <a:chExt cx="812800" cy="251979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12800" cy="2519794"/>
            </a:xfrm>
            <a:custGeom>
              <a:avLst/>
              <a:gdLst/>
              <a:ahLst/>
              <a:cxnLst/>
              <a:rect l="l" t="t" r="r" b="b"/>
              <a:pathLst>
                <a:path w="812800" h="2519794">
                  <a:moveTo>
                    <a:pt x="406400" y="0"/>
                  </a:moveTo>
                  <a:cubicBezTo>
                    <a:pt x="181951" y="0"/>
                    <a:pt x="0" y="564075"/>
                    <a:pt x="0" y="1259897"/>
                  </a:cubicBezTo>
                  <a:cubicBezTo>
                    <a:pt x="0" y="1955719"/>
                    <a:pt x="181951" y="2519794"/>
                    <a:pt x="406400" y="2519794"/>
                  </a:cubicBezTo>
                  <a:cubicBezTo>
                    <a:pt x="630849" y="2519794"/>
                    <a:pt x="812800" y="1955719"/>
                    <a:pt x="812800" y="1259897"/>
                  </a:cubicBezTo>
                  <a:cubicBezTo>
                    <a:pt x="812800" y="56407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2CE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76200" y="198131"/>
              <a:ext cx="660400" cy="2085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 rot="-10073613">
            <a:off x="17580356" y="1445912"/>
            <a:ext cx="2814946" cy="9917187"/>
            <a:chOff x="0" y="0"/>
            <a:chExt cx="1019861" cy="3593019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1019861" cy="3593019"/>
            </a:xfrm>
            <a:custGeom>
              <a:avLst/>
              <a:gdLst/>
              <a:ahLst/>
              <a:cxnLst/>
              <a:rect l="l" t="t" r="r" b="b"/>
              <a:pathLst>
                <a:path w="1019861" h="3593019">
                  <a:moveTo>
                    <a:pt x="509931" y="0"/>
                  </a:moveTo>
                  <a:cubicBezTo>
                    <a:pt x="228304" y="0"/>
                    <a:pt x="0" y="804325"/>
                    <a:pt x="0" y="1796509"/>
                  </a:cubicBezTo>
                  <a:cubicBezTo>
                    <a:pt x="0" y="2788694"/>
                    <a:pt x="228304" y="3593019"/>
                    <a:pt x="509931" y="3593019"/>
                  </a:cubicBezTo>
                  <a:cubicBezTo>
                    <a:pt x="791557" y="3593019"/>
                    <a:pt x="1019861" y="2788694"/>
                    <a:pt x="1019861" y="1796509"/>
                  </a:cubicBezTo>
                  <a:cubicBezTo>
                    <a:pt x="1019861" y="804325"/>
                    <a:pt x="791557" y="0"/>
                    <a:pt x="509931" y="0"/>
                  </a:cubicBezTo>
                  <a:close/>
                </a:path>
              </a:pathLst>
            </a:custGeom>
            <a:solidFill>
              <a:srgbClr val="183E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95612" y="308270"/>
              <a:ext cx="828637" cy="2947903"/>
            </a:xfrm>
            <a:prstGeom prst="rect">
              <a:avLst/>
            </a:prstGeom>
          </p:spPr>
          <p:txBody>
            <a:bodyPr lIns="36929" tIns="36929" rIns="36929" bIns="36929" rtlCol="0" anchor="ctr"/>
            <a:lstStyle/>
            <a:p>
              <a:pPr algn="ctr">
                <a:lnSpc>
                  <a:spcPts val="1933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1" name="Group 21"/>
          <p:cNvGrpSpPr/>
          <p:nvPr/>
        </p:nvGrpSpPr>
        <p:grpSpPr>
          <a:xfrm rot="3605591">
            <a:off x="16047764" y="6641335"/>
            <a:ext cx="3086100" cy="8349367"/>
            <a:chOff x="0" y="0"/>
            <a:chExt cx="812800" cy="2199010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812800" cy="2199010"/>
            </a:xfrm>
            <a:custGeom>
              <a:avLst/>
              <a:gdLst/>
              <a:ahLst/>
              <a:cxnLst/>
              <a:rect l="l" t="t" r="r" b="b"/>
              <a:pathLst>
                <a:path w="812800" h="2199010">
                  <a:moveTo>
                    <a:pt x="406400" y="0"/>
                  </a:moveTo>
                  <a:cubicBezTo>
                    <a:pt x="181951" y="0"/>
                    <a:pt x="0" y="492265"/>
                    <a:pt x="0" y="1099505"/>
                  </a:cubicBezTo>
                  <a:cubicBezTo>
                    <a:pt x="0" y="1706745"/>
                    <a:pt x="181951" y="2199010"/>
                    <a:pt x="406400" y="2199010"/>
                  </a:cubicBezTo>
                  <a:cubicBezTo>
                    <a:pt x="630849" y="2199010"/>
                    <a:pt x="812800" y="1706745"/>
                    <a:pt x="812800" y="1099505"/>
                  </a:cubicBezTo>
                  <a:cubicBezTo>
                    <a:pt x="812800" y="49226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00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76200" y="168057"/>
              <a:ext cx="660400" cy="182479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4" name="Group 24"/>
          <p:cNvGrpSpPr/>
          <p:nvPr/>
        </p:nvGrpSpPr>
        <p:grpSpPr>
          <a:xfrm rot="-5515327">
            <a:off x="5223984" y="974335"/>
            <a:ext cx="3872286" cy="21147340"/>
            <a:chOff x="0" y="0"/>
            <a:chExt cx="1019861" cy="5569670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1019861" cy="5569670"/>
            </a:xfrm>
            <a:custGeom>
              <a:avLst/>
              <a:gdLst/>
              <a:ahLst/>
              <a:cxnLst/>
              <a:rect l="l" t="t" r="r" b="b"/>
              <a:pathLst>
                <a:path w="1019861" h="5569670">
                  <a:moveTo>
                    <a:pt x="509931" y="0"/>
                  </a:moveTo>
                  <a:cubicBezTo>
                    <a:pt x="228304" y="0"/>
                    <a:pt x="0" y="1246813"/>
                    <a:pt x="0" y="2784835"/>
                  </a:cubicBezTo>
                  <a:cubicBezTo>
                    <a:pt x="0" y="4322857"/>
                    <a:pt x="228304" y="5569670"/>
                    <a:pt x="509931" y="5569670"/>
                  </a:cubicBezTo>
                  <a:cubicBezTo>
                    <a:pt x="791557" y="5569670"/>
                    <a:pt x="1019861" y="4322857"/>
                    <a:pt x="1019861" y="2784835"/>
                  </a:cubicBezTo>
                  <a:cubicBezTo>
                    <a:pt x="1019861" y="1246813"/>
                    <a:pt x="791557" y="0"/>
                    <a:pt x="509931" y="0"/>
                  </a:cubicBezTo>
                  <a:close/>
                </a:path>
              </a:pathLst>
            </a:custGeom>
            <a:solidFill>
              <a:srgbClr val="183E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6" name="TextBox 26"/>
            <p:cNvSpPr txBox="1"/>
            <p:nvPr/>
          </p:nvSpPr>
          <p:spPr>
            <a:xfrm>
              <a:off x="95612" y="484057"/>
              <a:ext cx="828637" cy="456345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7" name="Group 27"/>
          <p:cNvGrpSpPr/>
          <p:nvPr/>
        </p:nvGrpSpPr>
        <p:grpSpPr>
          <a:xfrm rot="-973110">
            <a:off x="-2024231" y="6032347"/>
            <a:ext cx="3816943" cy="9567343"/>
            <a:chOff x="0" y="0"/>
            <a:chExt cx="1005285" cy="2519794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1005286" cy="2519794"/>
            </a:xfrm>
            <a:custGeom>
              <a:avLst/>
              <a:gdLst/>
              <a:ahLst/>
              <a:cxnLst/>
              <a:rect l="l" t="t" r="r" b="b"/>
              <a:pathLst>
                <a:path w="1005286" h="2519794">
                  <a:moveTo>
                    <a:pt x="502643" y="0"/>
                  </a:moveTo>
                  <a:cubicBezTo>
                    <a:pt x="225041" y="0"/>
                    <a:pt x="0" y="564075"/>
                    <a:pt x="0" y="1259897"/>
                  </a:cubicBezTo>
                  <a:cubicBezTo>
                    <a:pt x="0" y="1955719"/>
                    <a:pt x="225041" y="2519794"/>
                    <a:pt x="502643" y="2519794"/>
                  </a:cubicBezTo>
                  <a:cubicBezTo>
                    <a:pt x="780245" y="2519794"/>
                    <a:pt x="1005286" y="1955719"/>
                    <a:pt x="1005286" y="1259897"/>
                  </a:cubicBezTo>
                  <a:cubicBezTo>
                    <a:pt x="1005286" y="564075"/>
                    <a:pt x="780245" y="0"/>
                    <a:pt x="502643" y="0"/>
                  </a:cubicBezTo>
                  <a:close/>
                </a:path>
              </a:pathLst>
            </a:custGeom>
            <a:solidFill>
              <a:srgbClr val="FFCF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94246" y="198131"/>
              <a:ext cx="816794" cy="2085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0" name="Freeform 30"/>
          <p:cNvSpPr/>
          <p:nvPr/>
        </p:nvSpPr>
        <p:spPr>
          <a:xfrm>
            <a:off x="2130540" y="158125"/>
            <a:ext cx="1859292" cy="870575"/>
          </a:xfrm>
          <a:custGeom>
            <a:avLst/>
            <a:gdLst/>
            <a:ahLst/>
            <a:cxnLst/>
            <a:rect l="l" t="t" r="r" b="b"/>
            <a:pathLst>
              <a:path w="1859292" h="870575">
                <a:moveTo>
                  <a:pt x="0" y="0"/>
                </a:moveTo>
                <a:lnTo>
                  <a:pt x="1859292" y="0"/>
                </a:lnTo>
                <a:lnTo>
                  <a:pt x="1859292" y="870575"/>
                </a:lnTo>
                <a:lnTo>
                  <a:pt x="0" y="87057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1" name="TextBox 31"/>
          <p:cNvSpPr txBox="1"/>
          <p:nvPr/>
        </p:nvSpPr>
        <p:spPr>
          <a:xfrm>
            <a:off x="12740129" y="7815919"/>
            <a:ext cx="6146178" cy="4908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919"/>
              </a:lnSpc>
              <a:spcBef>
                <a:spcPct val="0"/>
              </a:spcBef>
            </a:pPr>
            <a:r>
              <a:rPr lang="en-US" sz="2799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Fonte:</a:t>
            </a:r>
            <a:r>
              <a:rPr lang="en-US" sz="2799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Ministério da Cultura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4348012" y="488638"/>
            <a:ext cx="8553725" cy="9366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  <a:spcBef>
                <a:spcPct val="0"/>
              </a:spcBef>
            </a:pPr>
            <a:r>
              <a:rPr lang="en-US" sz="5499">
                <a:solidFill>
                  <a:srgbClr val="183EFF"/>
                </a:solidFill>
                <a:latin typeface="Eczar Bold"/>
                <a:ea typeface="Eczar Bold"/>
                <a:cs typeface="Eczar Bold"/>
                <a:sym typeface="Eczar Bold"/>
              </a:rPr>
              <a:t>Meta 1: Ações Gerais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687376" y="1772312"/>
            <a:ext cx="12052753" cy="596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00"/>
              </a:lnSpc>
              <a:spcBef>
                <a:spcPct val="0"/>
              </a:spcBef>
            </a:pPr>
            <a:r>
              <a:rPr lang="en-US" sz="3500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Ação 1.2: Obras, Reformas e Aquisição de bens culturais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1013798" y="2731162"/>
            <a:ext cx="16245502" cy="20306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4098"/>
              </a:lnSpc>
              <a:spcBef>
                <a:spcPct val="0"/>
              </a:spcBef>
            </a:pPr>
            <a:r>
              <a:rPr lang="en-US" sz="2927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Aquisição de obras, bens culturais, acervo, arquivo, coleção, imóveis tombados para instalação de equipamento cultural público; realização de obras e reformas em museus, bibliotecas, centros culturais, cinematecas, teatros, territórios arqueológicos, paisagens culturais e outros espaços culturais públicos, nos termos do art. 5º, incisos VIII, IX, X e XII da Lei 14.399/2022.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911033" y="5276539"/>
            <a:ext cx="4298305" cy="596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00"/>
              </a:lnSpc>
              <a:spcBef>
                <a:spcPct val="0"/>
              </a:spcBef>
            </a:pPr>
            <a:r>
              <a:rPr lang="en-US" sz="3500" dirty="0" err="1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Valor:R</a:t>
            </a:r>
            <a:r>
              <a:rPr lang="en-US" sz="3500" dirty="0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$ 30.000,00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909568" y="221663"/>
            <a:ext cx="1587618" cy="7039961"/>
            <a:chOff x="0" y="0"/>
            <a:chExt cx="812800" cy="360419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3604193"/>
            </a:xfrm>
            <a:custGeom>
              <a:avLst/>
              <a:gdLst/>
              <a:ahLst/>
              <a:cxnLst/>
              <a:rect l="l" t="t" r="r" b="b"/>
              <a:pathLst>
                <a:path w="812800" h="3604193">
                  <a:moveTo>
                    <a:pt x="406400" y="0"/>
                  </a:moveTo>
                  <a:cubicBezTo>
                    <a:pt x="181951" y="0"/>
                    <a:pt x="0" y="806826"/>
                    <a:pt x="0" y="1802096"/>
                  </a:cubicBezTo>
                  <a:cubicBezTo>
                    <a:pt x="0" y="2797367"/>
                    <a:pt x="181951" y="3604193"/>
                    <a:pt x="406400" y="3604193"/>
                  </a:cubicBezTo>
                  <a:cubicBezTo>
                    <a:pt x="630849" y="3604193"/>
                    <a:pt x="812800" y="2797367"/>
                    <a:pt x="812800" y="1802096"/>
                  </a:cubicBezTo>
                  <a:cubicBezTo>
                    <a:pt x="812800" y="806826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2CE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76200" y="318843"/>
              <a:ext cx="660400" cy="2947457"/>
            </a:xfrm>
            <a:prstGeom prst="rect">
              <a:avLst/>
            </a:prstGeom>
          </p:spPr>
          <p:txBody>
            <a:bodyPr lIns="26134" tIns="26134" rIns="26134" bIns="26134" rtlCol="0" anchor="ctr"/>
            <a:lstStyle/>
            <a:p>
              <a:pPr algn="ctr">
                <a:lnSpc>
                  <a:spcPts val="1368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 rot="2797047">
            <a:off x="-950294" y="-3171143"/>
            <a:ext cx="2524881" cy="6785610"/>
            <a:chOff x="0" y="0"/>
            <a:chExt cx="1292643" cy="347397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292643" cy="3473975"/>
            </a:xfrm>
            <a:custGeom>
              <a:avLst/>
              <a:gdLst/>
              <a:ahLst/>
              <a:cxnLst/>
              <a:rect l="l" t="t" r="r" b="b"/>
              <a:pathLst>
                <a:path w="1292643" h="3473975">
                  <a:moveTo>
                    <a:pt x="646322" y="0"/>
                  </a:moveTo>
                  <a:cubicBezTo>
                    <a:pt x="289368" y="0"/>
                    <a:pt x="0" y="777676"/>
                    <a:pt x="0" y="1736988"/>
                  </a:cubicBezTo>
                  <a:cubicBezTo>
                    <a:pt x="0" y="2696299"/>
                    <a:pt x="289368" y="3473975"/>
                    <a:pt x="646322" y="3473975"/>
                  </a:cubicBezTo>
                  <a:cubicBezTo>
                    <a:pt x="1003275" y="3473975"/>
                    <a:pt x="1292643" y="2696299"/>
                    <a:pt x="1292643" y="1736988"/>
                  </a:cubicBezTo>
                  <a:cubicBezTo>
                    <a:pt x="1292643" y="777676"/>
                    <a:pt x="1003275" y="0"/>
                    <a:pt x="646322" y="0"/>
                  </a:cubicBezTo>
                  <a:close/>
                </a:path>
              </a:pathLst>
            </a:custGeom>
            <a:solidFill>
              <a:srgbClr val="FF00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21185" y="306635"/>
              <a:ext cx="1050273" cy="2841655"/>
            </a:xfrm>
            <a:prstGeom prst="rect">
              <a:avLst/>
            </a:prstGeom>
          </p:spPr>
          <p:txBody>
            <a:bodyPr lIns="26134" tIns="26134" rIns="26134" bIns="26134" rtlCol="0" anchor="ctr"/>
            <a:lstStyle/>
            <a:p>
              <a:pPr algn="ctr">
                <a:lnSpc>
                  <a:spcPts val="1368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8354343" y="8511298"/>
            <a:ext cx="5862667" cy="821883"/>
            <a:chOff x="5736650" y="0"/>
            <a:chExt cx="7816889" cy="1095845"/>
          </a:xfrm>
        </p:grpSpPr>
        <p:sp>
          <p:nvSpPr>
            <p:cNvPr id="10" name="Freeform 10"/>
            <p:cNvSpPr/>
            <p:nvPr/>
          </p:nvSpPr>
          <p:spPr>
            <a:xfrm>
              <a:off x="8827305" y="0"/>
              <a:ext cx="4726234" cy="1095845"/>
            </a:xfrm>
            <a:custGeom>
              <a:avLst/>
              <a:gdLst/>
              <a:ahLst/>
              <a:cxnLst/>
              <a:rect l="l" t="t" r="r" b="b"/>
              <a:pathLst>
                <a:path w="4726234" h="1095845">
                  <a:moveTo>
                    <a:pt x="0" y="0"/>
                  </a:moveTo>
                  <a:lnTo>
                    <a:pt x="4726234" y="0"/>
                  </a:lnTo>
                  <a:lnTo>
                    <a:pt x="4726234" y="1095845"/>
                  </a:lnTo>
                  <a:lnTo>
                    <a:pt x="0" y="10958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168241" b="-163045"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5736650" y="0"/>
              <a:ext cx="2340403" cy="1095845"/>
            </a:xfrm>
            <a:custGeom>
              <a:avLst/>
              <a:gdLst/>
              <a:ahLst/>
              <a:cxnLst/>
              <a:rect l="l" t="t" r="r" b="b"/>
              <a:pathLst>
                <a:path w="2340403" h="1095845">
                  <a:moveTo>
                    <a:pt x="0" y="0"/>
                  </a:moveTo>
                  <a:lnTo>
                    <a:pt x="2340403" y="0"/>
                  </a:lnTo>
                  <a:lnTo>
                    <a:pt x="2340403" y="1095845"/>
                  </a:lnTo>
                  <a:lnTo>
                    <a:pt x="0" y="10958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2" name="Group 12"/>
          <p:cNvGrpSpPr/>
          <p:nvPr/>
        </p:nvGrpSpPr>
        <p:grpSpPr>
          <a:xfrm rot="5921541">
            <a:off x="10307932" y="-8749321"/>
            <a:ext cx="3086100" cy="15433166"/>
            <a:chOff x="0" y="0"/>
            <a:chExt cx="812800" cy="4064702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812800" cy="4064702"/>
            </a:xfrm>
            <a:custGeom>
              <a:avLst/>
              <a:gdLst/>
              <a:ahLst/>
              <a:cxnLst/>
              <a:rect l="l" t="t" r="r" b="b"/>
              <a:pathLst>
                <a:path w="812800" h="4064702">
                  <a:moveTo>
                    <a:pt x="406400" y="0"/>
                  </a:moveTo>
                  <a:cubicBezTo>
                    <a:pt x="181951" y="0"/>
                    <a:pt x="0" y="909915"/>
                    <a:pt x="0" y="2032351"/>
                  </a:cubicBezTo>
                  <a:cubicBezTo>
                    <a:pt x="0" y="3154787"/>
                    <a:pt x="181951" y="4064702"/>
                    <a:pt x="406400" y="4064702"/>
                  </a:cubicBezTo>
                  <a:cubicBezTo>
                    <a:pt x="630849" y="4064702"/>
                    <a:pt x="812800" y="3154787"/>
                    <a:pt x="812800" y="2032351"/>
                  </a:cubicBezTo>
                  <a:cubicBezTo>
                    <a:pt x="812800" y="90991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F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76200" y="342966"/>
              <a:ext cx="660400" cy="334067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17590814" y="-4224129"/>
            <a:ext cx="3086100" cy="9567343"/>
            <a:chOff x="0" y="0"/>
            <a:chExt cx="812800" cy="251979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12800" cy="2519794"/>
            </a:xfrm>
            <a:custGeom>
              <a:avLst/>
              <a:gdLst/>
              <a:ahLst/>
              <a:cxnLst/>
              <a:rect l="l" t="t" r="r" b="b"/>
              <a:pathLst>
                <a:path w="812800" h="2519794">
                  <a:moveTo>
                    <a:pt x="406400" y="0"/>
                  </a:moveTo>
                  <a:cubicBezTo>
                    <a:pt x="181951" y="0"/>
                    <a:pt x="0" y="564075"/>
                    <a:pt x="0" y="1259897"/>
                  </a:cubicBezTo>
                  <a:cubicBezTo>
                    <a:pt x="0" y="1955719"/>
                    <a:pt x="181951" y="2519794"/>
                    <a:pt x="406400" y="2519794"/>
                  </a:cubicBezTo>
                  <a:cubicBezTo>
                    <a:pt x="630849" y="2519794"/>
                    <a:pt x="812800" y="1955719"/>
                    <a:pt x="812800" y="1259897"/>
                  </a:cubicBezTo>
                  <a:cubicBezTo>
                    <a:pt x="812800" y="56407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2CE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76200" y="198131"/>
              <a:ext cx="660400" cy="2085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 rot="-10073613">
            <a:off x="17580356" y="1445912"/>
            <a:ext cx="2814946" cy="9917187"/>
            <a:chOff x="0" y="0"/>
            <a:chExt cx="1019861" cy="3593019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1019861" cy="3593019"/>
            </a:xfrm>
            <a:custGeom>
              <a:avLst/>
              <a:gdLst/>
              <a:ahLst/>
              <a:cxnLst/>
              <a:rect l="l" t="t" r="r" b="b"/>
              <a:pathLst>
                <a:path w="1019861" h="3593019">
                  <a:moveTo>
                    <a:pt x="509931" y="0"/>
                  </a:moveTo>
                  <a:cubicBezTo>
                    <a:pt x="228304" y="0"/>
                    <a:pt x="0" y="804325"/>
                    <a:pt x="0" y="1796509"/>
                  </a:cubicBezTo>
                  <a:cubicBezTo>
                    <a:pt x="0" y="2788694"/>
                    <a:pt x="228304" y="3593019"/>
                    <a:pt x="509931" y="3593019"/>
                  </a:cubicBezTo>
                  <a:cubicBezTo>
                    <a:pt x="791557" y="3593019"/>
                    <a:pt x="1019861" y="2788694"/>
                    <a:pt x="1019861" y="1796509"/>
                  </a:cubicBezTo>
                  <a:cubicBezTo>
                    <a:pt x="1019861" y="804325"/>
                    <a:pt x="791557" y="0"/>
                    <a:pt x="509931" y="0"/>
                  </a:cubicBezTo>
                  <a:close/>
                </a:path>
              </a:pathLst>
            </a:custGeom>
            <a:solidFill>
              <a:srgbClr val="183E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95612" y="308270"/>
              <a:ext cx="828637" cy="2947903"/>
            </a:xfrm>
            <a:prstGeom prst="rect">
              <a:avLst/>
            </a:prstGeom>
          </p:spPr>
          <p:txBody>
            <a:bodyPr lIns="36929" tIns="36929" rIns="36929" bIns="36929" rtlCol="0" anchor="ctr"/>
            <a:lstStyle/>
            <a:p>
              <a:pPr algn="ctr">
                <a:lnSpc>
                  <a:spcPts val="1933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1" name="Group 21"/>
          <p:cNvGrpSpPr/>
          <p:nvPr/>
        </p:nvGrpSpPr>
        <p:grpSpPr>
          <a:xfrm rot="3605591">
            <a:off x="16047764" y="6641335"/>
            <a:ext cx="3086100" cy="8349367"/>
            <a:chOff x="0" y="0"/>
            <a:chExt cx="812800" cy="2199010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812800" cy="2199010"/>
            </a:xfrm>
            <a:custGeom>
              <a:avLst/>
              <a:gdLst/>
              <a:ahLst/>
              <a:cxnLst/>
              <a:rect l="l" t="t" r="r" b="b"/>
              <a:pathLst>
                <a:path w="812800" h="2199010">
                  <a:moveTo>
                    <a:pt x="406400" y="0"/>
                  </a:moveTo>
                  <a:cubicBezTo>
                    <a:pt x="181951" y="0"/>
                    <a:pt x="0" y="492265"/>
                    <a:pt x="0" y="1099505"/>
                  </a:cubicBezTo>
                  <a:cubicBezTo>
                    <a:pt x="0" y="1706745"/>
                    <a:pt x="181951" y="2199010"/>
                    <a:pt x="406400" y="2199010"/>
                  </a:cubicBezTo>
                  <a:cubicBezTo>
                    <a:pt x="630849" y="2199010"/>
                    <a:pt x="812800" y="1706745"/>
                    <a:pt x="812800" y="1099505"/>
                  </a:cubicBezTo>
                  <a:cubicBezTo>
                    <a:pt x="812800" y="49226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00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76200" y="168057"/>
              <a:ext cx="660400" cy="182479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4" name="Group 24"/>
          <p:cNvGrpSpPr/>
          <p:nvPr/>
        </p:nvGrpSpPr>
        <p:grpSpPr>
          <a:xfrm rot="-5515327">
            <a:off x="5223984" y="974335"/>
            <a:ext cx="3872286" cy="21147340"/>
            <a:chOff x="0" y="0"/>
            <a:chExt cx="1019861" cy="5569670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1019861" cy="5569670"/>
            </a:xfrm>
            <a:custGeom>
              <a:avLst/>
              <a:gdLst/>
              <a:ahLst/>
              <a:cxnLst/>
              <a:rect l="l" t="t" r="r" b="b"/>
              <a:pathLst>
                <a:path w="1019861" h="5569670">
                  <a:moveTo>
                    <a:pt x="509931" y="0"/>
                  </a:moveTo>
                  <a:cubicBezTo>
                    <a:pt x="228304" y="0"/>
                    <a:pt x="0" y="1246813"/>
                    <a:pt x="0" y="2784835"/>
                  </a:cubicBezTo>
                  <a:cubicBezTo>
                    <a:pt x="0" y="4322857"/>
                    <a:pt x="228304" y="5569670"/>
                    <a:pt x="509931" y="5569670"/>
                  </a:cubicBezTo>
                  <a:cubicBezTo>
                    <a:pt x="791557" y="5569670"/>
                    <a:pt x="1019861" y="4322857"/>
                    <a:pt x="1019861" y="2784835"/>
                  </a:cubicBezTo>
                  <a:cubicBezTo>
                    <a:pt x="1019861" y="1246813"/>
                    <a:pt x="791557" y="0"/>
                    <a:pt x="509931" y="0"/>
                  </a:cubicBezTo>
                  <a:close/>
                </a:path>
              </a:pathLst>
            </a:custGeom>
            <a:solidFill>
              <a:srgbClr val="183E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6" name="TextBox 26"/>
            <p:cNvSpPr txBox="1"/>
            <p:nvPr/>
          </p:nvSpPr>
          <p:spPr>
            <a:xfrm>
              <a:off x="95612" y="484057"/>
              <a:ext cx="828637" cy="456345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7" name="Group 27"/>
          <p:cNvGrpSpPr/>
          <p:nvPr/>
        </p:nvGrpSpPr>
        <p:grpSpPr>
          <a:xfrm rot="-973110">
            <a:off x="-2024231" y="6032347"/>
            <a:ext cx="3816943" cy="9567343"/>
            <a:chOff x="0" y="0"/>
            <a:chExt cx="1005285" cy="2519794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1005286" cy="2519794"/>
            </a:xfrm>
            <a:custGeom>
              <a:avLst/>
              <a:gdLst/>
              <a:ahLst/>
              <a:cxnLst/>
              <a:rect l="l" t="t" r="r" b="b"/>
              <a:pathLst>
                <a:path w="1005286" h="2519794">
                  <a:moveTo>
                    <a:pt x="502643" y="0"/>
                  </a:moveTo>
                  <a:cubicBezTo>
                    <a:pt x="225041" y="0"/>
                    <a:pt x="0" y="564075"/>
                    <a:pt x="0" y="1259897"/>
                  </a:cubicBezTo>
                  <a:cubicBezTo>
                    <a:pt x="0" y="1955719"/>
                    <a:pt x="225041" y="2519794"/>
                    <a:pt x="502643" y="2519794"/>
                  </a:cubicBezTo>
                  <a:cubicBezTo>
                    <a:pt x="780245" y="2519794"/>
                    <a:pt x="1005286" y="1955719"/>
                    <a:pt x="1005286" y="1259897"/>
                  </a:cubicBezTo>
                  <a:cubicBezTo>
                    <a:pt x="1005286" y="564075"/>
                    <a:pt x="780245" y="0"/>
                    <a:pt x="502643" y="0"/>
                  </a:cubicBezTo>
                  <a:close/>
                </a:path>
              </a:pathLst>
            </a:custGeom>
            <a:solidFill>
              <a:srgbClr val="FFCF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94246" y="198131"/>
              <a:ext cx="816794" cy="2085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0" name="Freeform 30"/>
          <p:cNvSpPr/>
          <p:nvPr/>
        </p:nvSpPr>
        <p:spPr>
          <a:xfrm>
            <a:off x="2130540" y="158125"/>
            <a:ext cx="1859292" cy="870575"/>
          </a:xfrm>
          <a:custGeom>
            <a:avLst/>
            <a:gdLst/>
            <a:ahLst/>
            <a:cxnLst/>
            <a:rect l="l" t="t" r="r" b="b"/>
            <a:pathLst>
              <a:path w="1859292" h="870575">
                <a:moveTo>
                  <a:pt x="0" y="0"/>
                </a:moveTo>
                <a:lnTo>
                  <a:pt x="1859292" y="0"/>
                </a:lnTo>
                <a:lnTo>
                  <a:pt x="1859292" y="870575"/>
                </a:lnTo>
                <a:lnTo>
                  <a:pt x="0" y="87057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1" name="TextBox 31"/>
          <p:cNvSpPr txBox="1"/>
          <p:nvPr/>
        </p:nvSpPr>
        <p:spPr>
          <a:xfrm>
            <a:off x="12740129" y="7815919"/>
            <a:ext cx="6146178" cy="4908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919"/>
              </a:lnSpc>
              <a:spcBef>
                <a:spcPct val="0"/>
              </a:spcBef>
            </a:pPr>
            <a:r>
              <a:rPr lang="en-US" sz="2799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Fonte:</a:t>
            </a:r>
            <a:r>
              <a:rPr lang="en-US" sz="2799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Ministério da Cultura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4348012" y="488638"/>
            <a:ext cx="8553725" cy="9366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  <a:spcBef>
                <a:spcPct val="0"/>
              </a:spcBef>
            </a:pPr>
            <a:r>
              <a:rPr lang="en-US" sz="5499">
                <a:solidFill>
                  <a:srgbClr val="183EFF"/>
                </a:solidFill>
                <a:latin typeface="Eczar Bold"/>
                <a:ea typeface="Eczar Bold"/>
                <a:cs typeface="Eczar Bold"/>
                <a:sym typeface="Eczar Bold"/>
              </a:rPr>
              <a:t>Meta 1: Ações Gerais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687376" y="1772312"/>
            <a:ext cx="14889484" cy="596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00"/>
              </a:lnSpc>
              <a:spcBef>
                <a:spcPct val="0"/>
              </a:spcBef>
            </a:pPr>
            <a:r>
              <a:rPr lang="en-US" sz="3500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Ação 1.3: Subsídio e manutenção de espaços e organizações culturais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1013798" y="2731162"/>
            <a:ext cx="16245502" cy="20306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4098"/>
              </a:lnSpc>
              <a:spcBef>
                <a:spcPct val="0"/>
              </a:spcBef>
            </a:pPr>
            <a:r>
              <a:rPr lang="en-US" sz="2927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Subsídio para uso em atividades-meio ou em atividades-fim visando à manutenção de espaços, ambientes, iniciativas artístico-culturais, grupos, companhias, orquestras e corpos artísticos estáveis, inclusive em seus processos de produção e pesquisa continuada de linguagens artísticas, nos termos do art. 5º, inciso XIII art. 7º, inciso I, alínea b e art. 10 e 11 da Lei 14.399/2022.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968183" y="5276539"/>
            <a:ext cx="5453676" cy="6283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900"/>
              </a:lnSpc>
              <a:spcBef>
                <a:spcPct val="0"/>
              </a:spcBef>
            </a:pPr>
            <a:r>
              <a:rPr lang="en-US" sz="3500" dirty="0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Valor: R$ 20.000,00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909568" y="221663"/>
            <a:ext cx="1587618" cy="7039961"/>
            <a:chOff x="0" y="0"/>
            <a:chExt cx="812800" cy="360419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3604193"/>
            </a:xfrm>
            <a:custGeom>
              <a:avLst/>
              <a:gdLst/>
              <a:ahLst/>
              <a:cxnLst/>
              <a:rect l="l" t="t" r="r" b="b"/>
              <a:pathLst>
                <a:path w="812800" h="3604193">
                  <a:moveTo>
                    <a:pt x="406400" y="0"/>
                  </a:moveTo>
                  <a:cubicBezTo>
                    <a:pt x="181951" y="0"/>
                    <a:pt x="0" y="806826"/>
                    <a:pt x="0" y="1802096"/>
                  </a:cubicBezTo>
                  <a:cubicBezTo>
                    <a:pt x="0" y="2797367"/>
                    <a:pt x="181951" y="3604193"/>
                    <a:pt x="406400" y="3604193"/>
                  </a:cubicBezTo>
                  <a:cubicBezTo>
                    <a:pt x="630849" y="3604193"/>
                    <a:pt x="812800" y="2797367"/>
                    <a:pt x="812800" y="1802096"/>
                  </a:cubicBezTo>
                  <a:cubicBezTo>
                    <a:pt x="812800" y="806826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2CE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76200" y="318843"/>
              <a:ext cx="660400" cy="2947457"/>
            </a:xfrm>
            <a:prstGeom prst="rect">
              <a:avLst/>
            </a:prstGeom>
          </p:spPr>
          <p:txBody>
            <a:bodyPr lIns="26134" tIns="26134" rIns="26134" bIns="26134" rtlCol="0" anchor="ctr"/>
            <a:lstStyle/>
            <a:p>
              <a:pPr algn="ctr">
                <a:lnSpc>
                  <a:spcPts val="1368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 rot="2797047">
            <a:off x="-950294" y="-3171143"/>
            <a:ext cx="2524881" cy="6785610"/>
            <a:chOff x="0" y="0"/>
            <a:chExt cx="1292643" cy="347397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292643" cy="3473975"/>
            </a:xfrm>
            <a:custGeom>
              <a:avLst/>
              <a:gdLst/>
              <a:ahLst/>
              <a:cxnLst/>
              <a:rect l="l" t="t" r="r" b="b"/>
              <a:pathLst>
                <a:path w="1292643" h="3473975">
                  <a:moveTo>
                    <a:pt x="646322" y="0"/>
                  </a:moveTo>
                  <a:cubicBezTo>
                    <a:pt x="289368" y="0"/>
                    <a:pt x="0" y="777676"/>
                    <a:pt x="0" y="1736988"/>
                  </a:cubicBezTo>
                  <a:cubicBezTo>
                    <a:pt x="0" y="2696299"/>
                    <a:pt x="289368" y="3473975"/>
                    <a:pt x="646322" y="3473975"/>
                  </a:cubicBezTo>
                  <a:cubicBezTo>
                    <a:pt x="1003275" y="3473975"/>
                    <a:pt x="1292643" y="2696299"/>
                    <a:pt x="1292643" y="1736988"/>
                  </a:cubicBezTo>
                  <a:cubicBezTo>
                    <a:pt x="1292643" y="777676"/>
                    <a:pt x="1003275" y="0"/>
                    <a:pt x="646322" y="0"/>
                  </a:cubicBezTo>
                  <a:close/>
                </a:path>
              </a:pathLst>
            </a:custGeom>
            <a:solidFill>
              <a:srgbClr val="FF00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21185" y="306635"/>
              <a:ext cx="1050273" cy="2841655"/>
            </a:xfrm>
            <a:prstGeom prst="rect">
              <a:avLst/>
            </a:prstGeom>
          </p:spPr>
          <p:txBody>
            <a:bodyPr lIns="26134" tIns="26134" rIns="26134" bIns="26134" rtlCol="0" anchor="ctr"/>
            <a:lstStyle/>
            <a:p>
              <a:pPr algn="ctr">
                <a:lnSpc>
                  <a:spcPts val="1368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8354343" y="8511298"/>
            <a:ext cx="5862667" cy="821883"/>
            <a:chOff x="5736650" y="0"/>
            <a:chExt cx="7816889" cy="1095845"/>
          </a:xfrm>
        </p:grpSpPr>
        <p:sp>
          <p:nvSpPr>
            <p:cNvPr id="10" name="Freeform 10"/>
            <p:cNvSpPr/>
            <p:nvPr/>
          </p:nvSpPr>
          <p:spPr>
            <a:xfrm>
              <a:off x="8827305" y="0"/>
              <a:ext cx="4726234" cy="1095845"/>
            </a:xfrm>
            <a:custGeom>
              <a:avLst/>
              <a:gdLst/>
              <a:ahLst/>
              <a:cxnLst/>
              <a:rect l="l" t="t" r="r" b="b"/>
              <a:pathLst>
                <a:path w="4726234" h="1095845">
                  <a:moveTo>
                    <a:pt x="0" y="0"/>
                  </a:moveTo>
                  <a:lnTo>
                    <a:pt x="4726234" y="0"/>
                  </a:lnTo>
                  <a:lnTo>
                    <a:pt x="4726234" y="1095845"/>
                  </a:lnTo>
                  <a:lnTo>
                    <a:pt x="0" y="10958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168241" b="-163045"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5736650" y="0"/>
              <a:ext cx="2340403" cy="1095845"/>
            </a:xfrm>
            <a:custGeom>
              <a:avLst/>
              <a:gdLst/>
              <a:ahLst/>
              <a:cxnLst/>
              <a:rect l="l" t="t" r="r" b="b"/>
              <a:pathLst>
                <a:path w="2340403" h="1095845">
                  <a:moveTo>
                    <a:pt x="0" y="0"/>
                  </a:moveTo>
                  <a:lnTo>
                    <a:pt x="2340403" y="0"/>
                  </a:lnTo>
                  <a:lnTo>
                    <a:pt x="2340403" y="1095845"/>
                  </a:lnTo>
                  <a:lnTo>
                    <a:pt x="0" y="10958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2" name="Group 12"/>
          <p:cNvGrpSpPr/>
          <p:nvPr/>
        </p:nvGrpSpPr>
        <p:grpSpPr>
          <a:xfrm rot="5921541">
            <a:off x="10307932" y="-8749321"/>
            <a:ext cx="3086100" cy="15433166"/>
            <a:chOff x="0" y="0"/>
            <a:chExt cx="812800" cy="4064702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812800" cy="4064702"/>
            </a:xfrm>
            <a:custGeom>
              <a:avLst/>
              <a:gdLst/>
              <a:ahLst/>
              <a:cxnLst/>
              <a:rect l="l" t="t" r="r" b="b"/>
              <a:pathLst>
                <a:path w="812800" h="4064702">
                  <a:moveTo>
                    <a:pt x="406400" y="0"/>
                  </a:moveTo>
                  <a:cubicBezTo>
                    <a:pt x="181951" y="0"/>
                    <a:pt x="0" y="909915"/>
                    <a:pt x="0" y="2032351"/>
                  </a:cubicBezTo>
                  <a:cubicBezTo>
                    <a:pt x="0" y="3154787"/>
                    <a:pt x="181951" y="4064702"/>
                    <a:pt x="406400" y="4064702"/>
                  </a:cubicBezTo>
                  <a:cubicBezTo>
                    <a:pt x="630849" y="4064702"/>
                    <a:pt x="812800" y="3154787"/>
                    <a:pt x="812800" y="2032351"/>
                  </a:cubicBezTo>
                  <a:cubicBezTo>
                    <a:pt x="812800" y="90991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F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76200" y="342966"/>
              <a:ext cx="660400" cy="334067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17590814" y="-4224129"/>
            <a:ext cx="3086100" cy="9567343"/>
            <a:chOff x="0" y="0"/>
            <a:chExt cx="812800" cy="251979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12800" cy="2519794"/>
            </a:xfrm>
            <a:custGeom>
              <a:avLst/>
              <a:gdLst/>
              <a:ahLst/>
              <a:cxnLst/>
              <a:rect l="l" t="t" r="r" b="b"/>
              <a:pathLst>
                <a:path w="812800" h="2519794">
                  <a:moveTo>
                    <a:pt x="406400" y="0"/>
                  </a:moveTo>
                  <a:cubicBezTo>
                    <a:pt x="181951" y="0"/>
                    <a:pt x="0" y="564075"/>
                    <a:pt x="0" y="1259897"/>
                  </a:cubicBezTo>
                  <a:cubicBezTo>
                    <a:pt x="0" y="1955719"/>
                    <a:pt x="181951" y="2519794"/>
                    <a:pt x="406400" y="2519794"/>
                  </a:cubicBezTo>
                  <a:cubicBezTo>
                    <a:pt x="630849" y="2519794"/>
                    <a:pt x="812800" y="1955719"/>
                    <a:pt x="812800" y="1259897"/>
                  </a:cubicBezTo>
                  <a:cubicBezTo>
                    <a:pt x="812800" y="56407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2CE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76200" y="198131"/>
              <a:ext cx="660400" cy="2085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 rot="-10073613">
            <a:off x="17580356" y="1445912"/>
            <a:ext cx="2814946" cy="9917187"/>
            <a:chOff x="0" y="0"/>
            <a:chExt cx="1019861" cy="3593019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1019861" cy="3593019"/>
            </a:xfrm>
            <a:custGeom>
              <a:avLst/>
              <a:gdLst/>
              <a:ahLst/>
              <a:cxnLst/>
              <a:rect l="l" t="t" r="r" b="b"/>
              <a:pathLst>
                <a:path w="1019861" h="3593019">
                  <a:moveTo>
                    <a:pt x="509931" y="0"/>
                  </a:moveTo>
                  <a:cubicBezTo>
                    <a:pt x="228304" y="0"/>
                    <a:pt x="0" y="804325"/>
                    <a:pt x="0" y="1796509"/>
                  </a:cubicBezTo>
                  <a:cubicBezTo>
                    <a:pt x="0" y="2788694"/>
                    <a:pt x="228304" y="3593019"/>
                    <a:pt x="509931" y="3593019"/>
                  </a:cubicBezTo>
                  <a:cubicBezTo>
                    <a:pt x="791557" y="3593019"/>
                    <a:pt x="1019861" y="2788694"/>
                    <a:pt x="1019861" y="1796509"/>
                  </a:cubicBezTo>
                  <a:cubicBezTo>
                    <a:pt x="1019861" y="804325"/>
                    <a:pt x="791557" y="0"/>
                    <a:pt x="509931" y="0"/>
                  </a:cubicBezTo>
                  <a:close/>
                </a:path>
              </a:pathLst>
            </a:custGeom>
            <a:solidFill>
              <a:srgbClr val="183E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95612" y="308270"/>
              <a:ext cx="828637" cy="2947903"/>
            </a:xfrm>
            <a:prstGeom prst="rect">
              <a:avLst/>
            </a:prstGeom>
          </p:spPr>
          <p:txBody>
            <a:bodyPr lIns="36929" tIns="36929" rIns="36929" bIns="36929" rtlCol="0" anchor="ctr"/>
            <a:lstStyle/>
            <a:p>
              <a:pPr algn="ctr">
                <a:lnSpc>
                  <a:spcPts val="1933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1" name="Group 21"/>
          <p:cNvGrpSpPr/>
          <p:nvPr/>
        </p:nvGrpSpPr>
        <p:grpSpPr>
          <a:xfrm rot="3605591">
            <a:off x="16047764" y="6641335"/>
            <a:ext cx="3086100" cy="8349367"/>
            <a:chOff x="0" y="0"/>
            <a:chExt cx="812800" cy="2199010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812800" cy="2199010"/>
            </a:xfrm>
            <a:custGeom>
              <a:avLst/>
              <a:gdLst/>
              <a:ahLst/>
              <a:cxnLst/>
              <a:rect l="l" t="t" r="r" b="b"/>
              <a:pathLst>
                <a:path w="812800" h="2199010">
                  <a:moveTo>
                    <a:pt x="406400" y="0"/>
                  </a:moveTo>
                  <a:cubicBezTo>
                    <a:pt x="181951" y="0"/>
                    <a:pt x="0" y="492265"/>
                    <a:pt x="0" y="1099505"/>
                  </a:cubicBezTo>
                  <a:cubicBezTo>
                    <a:pt x="0" y="1706745"/>
                    <a:pt x="181951" y="2199010"/>
                    <a:pt x="406400" y="2199010"/>
                  </a:cubicBezTo>
                  <a:cubicBezTo>
                    <a:pt x="630849" y="2199010"/>
                    <a:pt x="812800" y="1706745"/>
                    <a:pt x="812800" y="1099505"/>
                  </a:cubicBezTo>
                  <a:cubicBezTo>
                    <a:pt x="812800" y="49226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00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76200" y="168057"/>
              <a:ext cx="660400" cy="182479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4" name="Group 24"/>
          <p:cNvGrpSpPr/>
          <p:nvPr/>
        </p:nvGrpSpPr>
        <p:grpSpPr>
          <a:xfrm rot="-5515327">
            <a:off x="5223984" y="974335"/>
            <a:ext cx="3872286" cy="21147340"/>
            <a:chOff x="0" y="0"/>
            <a:chExt cx="1019861" cy="5569670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1019861" cy="5569670"/>
            </a:xfrm>
            <a:custGeom>
              <a:avLst/>
              <a:gdLst/>
              <a:ahLst/>
              <a:cxnLst/>
              <a:rect l="l" t="t" r="r" b="b"/>
              <a:pathLst>
                <a:path w="1019861" h="5569670">
                  <a:moveTo>
                    <a:pt x="509931" y="0"/>
                  </a:moveTo>
                  <a:cubicBezTo>
                    <a:pt x="228304" y="0"/>
                    <a:pt x="0" y="1246813"/>
                    <a:pt x="0" y="2784835"/>
                  </a:cubicBezTo>
                  <a:cubicBezTo>
                    <a:pt x="0" y="4322857"/>
                    <a:pt x="228304" y="5569670"/>
                    <a:pt x="509931" y="5569670"/>
                  </a:cubicBezTo>
                  <a:cubicBezTo>
                    <a:pt x="791557" y="5569670"/>
                    <a:pt x="1019861" y="4322857"/>
                    <a:pt x="1019861" y="2784835"/>
                  </a:cubicBezTo>
                  <a:cubicBezTo>
                    <a:pt x="1019861" y="1246813"/>
                    <a:pt x="791557" y="0"/>
                    <a:pt x="509931" y="0"/>
                  </a:cubicBezTo>
                  <a:close/>
                </a:path>
              </a:pathLst>
            </a:custGeom>
            <a:solidFill>
              <a:srgbClr val="183E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6" name="TextBox 26"/>
            <p:cNvSpPr txBox="1"/>
            <p:nvPr/>
          </p:nvSpPr>
          <p:spPr>
            <a:xfrm>
              <a:off x="95612" y="484057"/>
              <a:ext cx="828637" cy="456345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7" name="Group 27"/>
          <p:cNvGrpSpPr/>
          <p:nvPr/>
        </p:nvGrpSpPr>
        <p:grpSpPr>
          <a:xfrm rot="-973110">
            <a:off x="-2024231" y="6032347"/>
            <a:ext cx="3816943" cy="9567343"/>
            <a:chOff x="0" y="0"/>
            <a:chExt cx="1005285" cy="2519794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1005286" cy="2519794"/>
            </a:xfrm>
            <a:custGeom>
              <a:avLst/>
              <a:gdLst/>
              <a:ahLst/>
              <a:cxnLst/>
              <a:rect l="l" t="t" r="r" b="b"/>
              <a:pathLst>
                <a:path w="1005286" h="2519794">
                  <a:moveTo>
                    <a:pt x="502643" y="0"/>
                  </a:moveTo>
                  <a:cubicBezTo>
                    <a:pt x="225041" y="0"/>
                    <a:pt x="0" y="564075"/>
                    <a:pt x="0" y="1259897"/>
                  </a:cubicBezTo>
                  <a:cubicBezTo>
                    <a:pt x="0" y="1955719"/>
                    <a:pt x="225041" y="2519794"/>
                    <a:pt x="502643" y="2519794"/>
                  </a:cubicBezTo>
                  <a:cubicBezTo>
                    <a:pt x="780245" y="2519794"/>
                    <a:pt x="1005286" y="1955719"/>
                    <a:pt x="1005286" y="1259897"/>
                  </a:cubicBezTo>
                  <a:cubicBezTo>
                    <a:pt x="1005286" y="564075"/>
                    <a:pt x="780245" y="0"/>
                    <a:pt x="502643" y="0"/>
                  </a:cubicBezTo>
                  <a:close/>
                </a:path>
              </a:pathLst>
            </a:custGeom>
            <a:solidFill>
              <a:srgbClr val="FFCF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94246" y="198131"/>
              <a:ext cx="816794" cy="2085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0" name="Freeform 30"/>
          <p:cNvSpPr/>
          <p:nvPr/>
        </p:nvSpPr>
        <p:spPr>
          <a:xfrm>
            <a:off x="2130540" y="158125"/>
            <a:ext cx="1859292" cy="870575"/>
          </a:xfrm>
          <a:custGeom>
            <a:avLst/>
            <a:gdLst/>
            <a:ahLst/>
            <a:cxnLst/>
            <a:rect l="l" t="t" r="r" b="b"/>
            <a:pathLst>
              <a:path w="1859292" h="870575">
                <a:moveTo>
                  <a:pt x="0" y="0"/>
                </a:moveTo>
                <a:lnTo>
                  <a:pt x="1859292" y="0"/>
                </a:lnTo>
                <a:lnTo>
                  <a:pt x="1859292" y="870575"/>
                </a:lnTo>
                <a:lnTo>
                  <a:pt x="0" y="87057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1" name="TextBox 31"/>
          <p:cNvSpPr txBox="1"/>
          <p:nvPr/>
        </p:nvSpPr>
        <p:spPr>
          <a:xfrm>
            <a:off x="12740129" y="7815919"/>
            <a:ext cx="6146178" cy="4908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919"/>
              </a:lnSpc>
              <a:spcBef>
                <a:spcPct val="0"/>
              </a:spcBef>
            </a:pPr>
            <a:r>
              <a:rPr lang="en-US" sz="2799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Fonte:</a:t>
            </a:r>
            <a:r>
              <a:rPr lang="en-US" sz="2799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Ministério da Cultura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3854019" y="622300"/>
            <a:ext cx="10579961" cy="9366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  <a:spcBef>
                <a:spcPct val="0"/>
              </a:spcBef>
            </a:pPr>
            <a:r>
              <a:rPr lang="en-US" sz="5499">
                <a:solidFill>
                  <a:srgbClr val="183EFF"/>
                </a:solidFill>
                <a:latin typeface="Eczar Bold"/>
                <a:ea typeface="Eczar Bold"/>
                <a:cs typeface="Eczar Bold"/>
                <a:sym typeface="Eczar Bold"/>
              </a:rPr>
              <a:t>Meta 2: Custo operacional (5%)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687376" y="1772312"/>
            <a:ext cx="14889484" cy="596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900"/>
              </a:lnSpc>
              <a:spcBef>
                <a:spcPct val="0"/>
              </a:spcBef>
            </a:pPr>
            <a:r>
              <a:rPr lang="en-US" sz="3500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Ação 2.1: Custo operacional (5%)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1013798" y="2731162"/>
            <a:ext cx="16245502" cy="20306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4098"/>
              </a:lnSpc>
              <a:spcBef>
                <a:spcPct val="0"/>
              </a:spcBef>
            </a:pPr>
            <a:r>
              <a:rPr lang="en-US" sz="2927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Custeio de estrutura e de ações administrativas voltadas para consultoria, emissão de pareceres, comissões julgadoras, realização de busca ativa para inscrição de propostas, suporte ao acompanhamento e ao monitoramento, auditorias externas, estudos técnicos e avaliações de impacto e resultado nos termos do art. 5º, parágrafo único, inciso II da Lei 14.399/2022.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000404" y="5276539"/>
            <a:ext cx="5019396" cy="6283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 dirty="0" err="1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Valor:R</a:t>
            </a:r>
            <a:r>
              <a:rPr lang="en-US" sz="3500" dirty="0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$ 10.000,00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909568" y="221663"/>
            <a:ext cx="1587618" cy="7039961"/>
            <a:chOff x="0" y="0"/>
            <a:chExt cx="812800" cy="360419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3604193"/>
            </a:xfrm>
            <a:custGeom>
              <a:avLst/>
              <a:gdLst/>
              <a:ahLst/>
              <a:cxnLst/>
              <a:rect l="l" t="t" r="r" b="b"/>
              <a:pathLst>
                <a:path w="812800" h="3604193">
                  <a:moveTo>
                    <a:pt x="406400" y="0"/>
                  </a:moveTo>
                  <a:cubicBezTo>
                    <a:pt x="181951" y="0"/>
                    <a:pt x="0" y="806826"/>
                    <a:pt x="0" y="1802096"/>
                  </a:cubicBezTo>
                  <a:cubicBezTo>
                    <a:pt x="0" y="2797367"/>
                    <a:pt x="181951" y="3604193"/>
                    <a:pt x="406400" y="3604193"/>
                  </a:cubicBezTo>
                  <a:cubicBezTo>
                    <a:pt x="630849" y="3604193"/>
                    <a:pt x="812800" y="2797367"/>
                    <a:pt x="812800" y="1802096"/>
                  </a:cubicBezTo>
                  <a:cubicBezTo>
                    <a:pt x="812800" y="806826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2CE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76200" y="318843"/>
              <a:ext cx="660400" cy="2947457"/>
            </a:xfrm>
            <a:prstGeom prst="rect">
              <a:avLst/>
            </a:prstGeom>
          </p:spPr>
          <p:txBody>
            <a:bodyPr lIns="26134" tIns="26134" rIns="26134" bIns="26134" rtlCol="0" anchor="ctr"/>
            <a:lstStyle/>
            <a:p>
              <a:pPr algn="ctr">
                <a:lnSpc>
                  <a:spcPts val="1368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 rot="2797047">
            <a:off x="-950294" y="-3171143"/>
            <a:ext cx="2524881" cy="6785610"/>
            <a:chOff x="0" y="0"/>
            <a:chExt cx="1292643" cy="347397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292643" cy="3473975"/>
            </a:xfrm>
            <a:custGeom>
              <a:avLst/>
              <a:gdLst/>
              <a:ahLst/>
              <a:cxnLst/>
              <a:rect l="l" t="t" r="r" b="b"/>
              <a:pathLst>
                <a:path w="1292643" h="3473975">
                  <a:moveTo>
                    <a:pt x="646322" y="0"/>
                  </a:moveTo>
                  <a:cubicBezTo>
                    <a:pt x="289368" y="0"/>
                    <a:pt x="0" y="777676"/>
                    <a:pt x="0" y="1736988"/>
                  </a:cubicBezTo>
                  <a:cubicBezTo>
                    <a:pt x="0" y="2696299"/>
                    <a:pt x="289368" y="3473975"/>
                    <a:pt x="646322" y="3473975"/>
                  </a:cubicBezTo>
                  <a:cubicBezTo>
                    <a:pt x="1003275" y="3473975"/>
                    <a:pt x="1292643" y="2696299"/>
                    <a:pt x="1292643" y="1736988"/>
                  </a:cubicBezTo>
                  <a:cubicBezTo>
                    <a:pt x="1292643" y="777676"/>
                    <a:pt x="1003275" y="0"/>
                    <a:pt x="646322" y="0"/>
                  </a:cubicBezTo>
                  <a:close/>
                </a:path>
              </a:pathLst>
            </a:custGeom>
            <a:solidFill>
              <a:srgbClr val="FF00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21185" y="306635"/>
              <a:ext cx="1050273" cy="2841655"/>
            </a:xfrm>
            <a:prstGeom prst="rect">
              <a:avLst/>
            </a:prstGeom>
          </p:spPr>
          <p:txBody>
            <a:bodyPr lIns="26134" tIns="26134" rIns="26134" bIns="26134" rtlCol="0" anchor="ctr"/>
            <a:lstStyle/>
            <a:p>
              <a:pPr algn="ctr">
                <a:lnSpc>
                  <a:spcPts val="1368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8354343" y="8511298"/>
            <a:ext cx="5862667" cy="821883"/>
            <a:chOff x="5736650" y="0"/>
            <a:chExt cx="7816889" cy="1095845"/>
          </a:xfrm>
        </p:grpSpPr>
        <p:sp>
          <p:nvSpPr>
            <p:cNvPr id="10" name="Freeform 10"/>
            <p:cNvSpPr/>
            <p:nvPr/>
          </p:nvSpPr>
          <p:spPr>
            <a:xfrm>
              <a:off x="8827305" y="0"/>
              <a:ext cx="4726234" cy="1095845"/>
            </a:xfrm>
            <a:custGeom>
              <a:avLst/>
              <a:gdLst/>
              <a:ahLst/>
              <a:cxnLst/>
              <a:rect l="l" t="t" r="r" b="b"/>
              <a:pathLst>
                <a:path w="4726234" h="1095845">
                  <a:moveTo>
                    <a:pt x="0" y="0"/>
                  </a:moveTo>
                  <a:lnTo>
                    <a:pt x="4726234" y="0"/>
                  </a:lnTo>
                  <a:lnTo>
                    <a:pt x="4726234" y="1095845"/>
                  </a:lnTo>
                  <a:lnTo>
                    <a:pt x="0" y="10958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168241" b="-163045"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5736650" y="0"/>
              <a:ext cx="2340403" cy="1095845"/>
            </a:xfrm>
            <a:custGeom>
              <a:avLst/>
              <a:gdLst/>
              <a:ahLst/>
              <a:cxnLst/>
              <a:rect l="l" t="t" r="r" b="b"/>
              <a:pathLst>
                <a:path w="2340403" h="1095845">
                  <a:moveTo>
                    <a:pt x="0" y="0"/>
                  </a:moveTo>
                  <a:lnTo>
                    <a:pt x="2340403" y="0"/>
                  </a:lnTo>
                  <a:lnTo>
                    <a:pt x="2340403" y="1095845"/>
                  </a:lnTo>
                  <a:lnTo>
                    <a:pt x="0" y="10958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2" name="Group 12"/>
          <p:cNvGrpSpPr/>
          <p:nvPr/>
        </p:nvGrpSpPr>
        <p:grpSpPr>
          <a:xfrm rot="5921541">
            <a:off x="10307932" y="-8749321"/>
            <a:ext cx="3086100" cy="15433166"/>
            <a:chOff x="0" y="0"/>
            <a:chExt cx="812800" cy="4064702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812800" cy="4064702"/>
            </a:xfrm>
            <a:custGeom>
              <a:avLst/>
              <a:gdLst/>
              <a:ahLst/>
              <a:cxnLst/>
              <a:rect l="l" t="t" r="r" b="b"/>
              <a:pathLst>
                <a:path w="812800" h="4064702">
                  <a:moveTo>
                    <a:pt x="406400" y="0"/>
                  </a:moveTo>
                  <a:cubicBezTo>
                    <a:pt x="181951" y="0"/>
                    <a:pt x="0" y="909915"/>
                    <a:pt x="0" y="2032351"/>
                  </a:cubicBezTo>
                  <a:cubicBezTo>
                    <a:pt x="0" y="3154787"/>
                    <a:pt x="181951" y="4064702"/>
                    <a:pt x="406400" y="4064702"/>
                  </a:cubicBezTo>
                  <a:cubicBezTo>
                    <a:pt x="630849" y="4064702"/>
                    <a:pt x="812800" y="3154787"/>
                    <a:pt x="812800" y="2032351"/>
                  </a:cubicBezTo>
                  <a:cubicBezTo>
                    <a:pt x="812800" y="90991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F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76200" y="342966"/>
              <a:ext cx="660400" cy="334067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17590814" y="-4224129"/>
            <a:ext cx="3086100" cy="9567343"/>
            <a:chOff x="0" y="0"/>
            <a:chExt cx="812800" cy="251979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12800" cy="2519794"/>
            </a:xfrm>
            <a:custGeom>
              <a:avLst/>
              <a:gdLst/>
              <a:ahLst/>
              <a:cxnLst/>
              <a:rect l="l" t="t" r="r" b="b"/>
              <a:pathLst>
                <a:path w="812800" h="2519794">
                  <a:moveTo>
                    <a:pt x="406400" y="0"/>
                  </a:moveTo>
                  <a:cubicBezTo>
                    <a:pt x="181951" y="0"/>
                    <a:pt x="0" y="564075"/>
                    <a:pt x="0" y="1259897"/>
                  </a:cubicBezTo>
                  <a:cubicBezTo>
                    <a:pt x="0" y="1955719"/>
                    <a:pt x="181951" y="2519794"/>
                    <a:pt x="406400" y="2519794"/>
                  </a:cubicBezTo>
                  <a:cubicBezTo>
                    <a:pt x="630849" y="2519794"/>
                    <a:pt x="812800" y="1955719"/>
                    <a:pt x="812800" y="1259897"/>
                  </a:cubicBezTo>
                  <a:cubicBezTo>
                    <a:pt x="812800" y="56407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2CE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76200" y="198131"/>
              <a:ext cx="660400" cy="2085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 rot="-10073613">
            <a:off x="17580356" y="1445912"/>
            <a:ext cx="2814946" cy="9917187"/>
            <a:chOff x="0" y="0"/>
            <a:chExt cx="1019861" cy="3593019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1019861" cy="3593019"/>
            </a:xfrm>
            <a:custGeom>
              <a:avLst/>
              <a:gdLst/>
              <a:ahLst/>
              <a:cxnLst/>
              <a:rect l="l" t="t" r="r" b="b"/>
              <a:pathLst>
                <a:path w="1019861" h="3593019">
                  <a:moveTo>
                    <a:pt x="509931" y="0"/>
                  </a:moveTo>
                  <a:cubicBezTo>
                    <a:pt x="228304" y="0"/>
                    <a:pt x="0" y="804325"/>
                    <a:pt x="0" y="1796509"/>
                  </a:cubicBezTo>
                  <a:cubicBezTo>
                    <a:pt x="0" y="2788694"/>
                    <a:pt x="228304" y="3593019"/>
                    <a:pt x="509931" y="3593019"/>
                  </a:cubicBezTo>
                  <a:cubicBezTo>
                    <a:pt x="791557" y="3593019"/>
                    <a:pt x="1019861" y="2788694"/>
                    <a:pt x="1019861" y="1796509"/>
                  </a:cubicBezTo>
                  <a:cubicBezTo>
                    <a:pt x="1019861" y="804325"/>
                    <a:pt x="791557" y="0"/>
                    <a:pt x="509931" y="0"/>
                  </a:cubicBezTo>
                  <a:close/>
                </a:path>
              </a:pathLst>
            </a:custGeom>
            <a:solidFill>
              <a:srgbClr val="183E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95612" y="308270"/>
              <a:ext cx="828637" cy="2947903"/>
            </a:xfrm>
            <a:prstGeom prst="rect">
              <a:avLst/>
            </a:prstGeom>
          </p:spPr>
          <p:txBody>
            <a:bodyPr lIns="36929" tIns="36929" rIns="36929" bIns="36929" rtlCol="0" anchor="ctr"/>
            <a:lstStyle/>
            <a:p>
              <a:pPr algn="ctr">
                <a:lnSpc>
                  <a:spcPts val="1933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1" name="Group 21"/>
          <p:cNvGrpSpPr/>
          <p:nvPr/>
        </p:nvGrpSpPr>
        <p:grpSpPr>
          <a:xfrm rot="3605591">
            <a:off x="16047764" y="6641335"/>
            <a:ext cx="3086100" cy="8349367"/>
            <a:chOff x="0" y="0"/>
            <a:chExt cx="812800" cy="2199010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812800" cy="2199010"/>
            </a:xfrm>
            <a:custGeom>
              <a:avLst/>
              <a:gdLst/>
              <a:ahLst/>
              <a:cxnLst/>
              <a:rect l="l" t="t" r="r" b="b"/>
              <a:pathLst>
                <a:path w="812800" h="2199010">
                  <a:moveTo>
                    <a:pt x="406400" y="0"/>
                  </a:moveTo>
                  <a:cubicBezTo>
                    <a:pt x="181951" y="0"/>
                    <a:pt x="0" y="492265"/>
                    <a:pt x="0" y="1099505"/>
                  </a:cubicBezTo>
                  <a:cubicBezTo>
                    <a:pt x="0" y="1706745"/>
                    <a:pt x="181951" y="2199010"/>
                    <a:pt x="406400" y="2199010"/>
                  </a:cubicBezTo>
                  <a:cubicBezTo>
                    <a:pt x="630849" y="2199010"/>
                    <a:pt x="812800" y="1706745"/>
                    <a:pt x="812800" y="1099505"/>
                  </a:cubicBezTo>
                  <a:cubicBezTo>
                    <a:pt x="812800" y="49226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00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76200" y="168057"/>
              <a:ext cx="660400" cy="182479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4" name="Group 24"/>
          <p:cNvGrpSpPr/>
          <p:nvPr/>
        </p:nvGrpSpPr>
        <p:grpSpPr>
          <a:xfrm rot="-5515327">
            <a:off x="5223984" y="974335"/>
            <a:ext cx="3872286" cy="21147340"/>
            <a:chOff x="0" y="0"/>
            <a:chExt cx="1019861" cy="5569670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1019861" cy="5569670"/>
            </a:xfrm>
            <a:custGeom>
              <a:avLst/>
              <a:gdLst/>
              <a:ahLst/>
              <a:cxnLst/>
              <a:rect l="l" t="t" r="r" b="b"/>
              <a:pathLst>
                <a:path w="1019861" h="5569670">
                  <a:moveTo>
                    <a:pt x="509931" y="0"/>
                  </a:moveTo>
                  <a:cubicBezTo>
                    <a:pt x="228304" y="0"/>
                    <a:pt x="0" y="1246813"/>
                    <a:pt x="0" y="2784835"/>
                  </a:cubicBezTo>
                  <a:cubicBezTo>
                    <a:pt x="0" y="4322857"/>
                    <a:pt x="228304" y="5569670"/>
                    <a:pt x="509931" y="5569670"/>
                  </a:cubicBezTo>
                  <a:cubicBezTo>
                    <a:pt x="791557" y="5569670"/>
                    <a:pt x="1019861" y="4322857"/>
                    <a:pt x="1019861" y="2784835"/>
                  </a:cubicBezTo>
                  <a:cubicBezTo>
                    <a:pt x="1019861" y="1246813"/>
                    <a:pt x="791557" y="0"/>
                    <a:pt x="509931" y="0"/>
                  </a:cubicBezTo>
                  <a:close/>
                </a:path>
              </a:pathLst>
            </a:custGeom>
            <a:solidFill>
              <a:srgbClr val="183E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6" name="TextBox 26"/>
            <p:cNvSpPr txBox="1"/>
            <p:nvPr/>
          </p:nvSpPr>
          <p:spPr>
            <a:xfrm>
              <a:off x="95612" y="484057"/>
              <a:ext cx="828637" cy="456345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7" name="Group 27"/>
          <p:cNvGrpSpPr/>
          <p:nvPr/>
        </p:nvGrpSpPr>
        <p:grpSpPr>
          <a:xfrm rot="-973110">
            <a:off x="-2024231" y="6032347"/>
            <a:ext cx="3816943" cy="9567343"/>
            <a:chOff x="0" y="0"/>
            <a:chExt cx="1005285" cy="2519794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1005286" cy="2519794"/>
            </a:xfrm>
            <a:custGeom>
              <a:avLst/>
              <a:gdLst/>
              <a:ahLst/>
              <a:cxnLst/>
              <a:rect l="l" t="t" r="r" b="b"/>
              <a:pathLst>
                <a:path w="1005286" h="2519794">
                  <a:moveTo>
                    <a:pt x="502643" y="0"/>
                  </a:moveTo>
                  <a:cubicBezTo>
                    <a:pt x="225041" y="0"/>
                    <a:pt x="0" y="564075"/>
                    <a:pt x="0" y="1259897"/>
                  </a:cubicBezTo>
                  <a:cubicBezTo>
                    <a:pt x="0" y="1955719"/>
                    <a:pt x="225041" y="2519794"/>
                    <a:pt x="502643" y="2519794"/>
                  </a:cubicBezTo>
                  <a:cubicBezTo>
                    <a:pt x="780245" y="2519794"/>
                    <a:pt x="1005286" y="1955719"/>
                    <a:pt x="1005286" y="1259897"/>
                  </a:cubicBezTo>
                  <a:cubicBezTo>
                    <a:pt x="1005286" y="564075"/>
                    <a:pt x="780245" y="0"/>
                    <a:pt x="502643" y="0"/>
                  </a:cubicBezTo>
                  <a:close/>
                </a:path>
              </a:pathLst>
            </a:custGeom>
            <a:solidFill>
              <a:srgbClr val="FFCF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94246" y="198131"/>
              <a:ext cx="816794" cy="2085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0" name="Freeform 30"/>
          <p:cNvSpPr/>
          <p:nvPr/>
        </p:nvSpPr>
        <p:spPr>
          <a:xfrm>
            <a:off x="2130540" y="158125"/>
            <a:ext cx="1859292" cy="870575"/>
          </a:xfrm>
          <a:custGeom>
            <a:avLst/>
            <a:gdLst/>
            <a:ahLst/>
            <a:cxnLst/>
            <a:rect l="l" t="t" r="r" b="b"/>
            <a:pathLst>
              <a:path w="1859292" h="870575">
                <a:moveTo>
                  <a:pt x="0" y="0"/>
                </a:moveTo>
                <a:lnTo>
                  <a:pt x="1859292" y="0"/>
                </a:lnTo>
                <a:lnTo>
                  <a:pt x="1859292" y="870575"/>
                </a:lnTo>
                <a:lnTo>
                  <a:pt x="0" y="87057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1" name="TextBox 31"/>
          <p:cNvSpPr txBox="1"/>
          <p:nvPr/>
        </p:nvSpPr>
        <p:spPr>
          <a:xfrm>
            <a:off x="12740129" y="7815919"/>
            <a:ext cx="6146178" cy="4908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919"/>
              </a:lnSpc>
              <a:spcBef>
                <a:spcPct val="0"/>
              </a:spcBef>
            </a:pPr>
            <a:r>
              <a:rPr lang="en-US" sz="2799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Fonte:</a:t>
            </a:r>
            <a:r>
              <a:rPr lang="en-US" sz="2799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 Ministério da Cultura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1500468" y="1053428"/>
            <a:ext cx="14772712" cy="23609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159"/>
              </a:lnSpc>
            </a:pPr>
            <a:r>
              <a:rPr lang="en-US" sz="5499">
                <a:solidFill>
                  <a:srgbClr val="183EFF"/>
                </a:solidFill>
                <a:latin typeface="Eczar Bold"/>
                <a:ea typeface="Eczar Bold"/>
                <a:cs typeface="Eczar Bold"/>
                <a:sym typeface="Eczar Bold"/>
              </a:rPr>
              <a:t>Meta 3: Implementar a Política Nacional de Cultura Viva (Lei Nº 13.018/2014)</a:t>
            </a:r>
          </a:p>
          <a:p>
            <a:pPr algn="ctr">
              <a:lnSpc>
                <a:spcPts val="6159"/>
              </a:lnSpc>
            </a:pPr>
            <a:endParaRPr lang="en-US" sz="5499">
              <a:solidFill>
                <a:srgbClr val="183EFF"/>
              </a:solidFill>
              <a:latin typeface="Eczar Bold"/>
              <a:ea typeface="Eczar Bold"/>
              <a:cs typeface="Eczar Bold"/>
              <a:sym typeface="Eczar Bold"/>
            </a:endParaRPr>
          </a:p>
        </p:txBody>
      </p:sp>
      <p:sp>
        <p:nvSpPr>
          <p:cNvPr id="33" name="TextBox 33"/>
          <p:cNvSpPr txBox="1"/>
          <p:nvPr/>
        </p:nvSpPr>
        <p:spPr>
          <a:xfrm>
            <a:off x="1028700" y="2900191"/>
            <a:ext cx="16978744" cy="596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900"/>
              </a:lnSpc>
              <a:spcBef>
                <a:spcPct val="0"/>
              </a:spcBef>
            </a:pPr>
            <a:r>
              <a:rPr lang="en-US" sz="3500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Ação 3.1: Implementar a Política Nacional de Cultura Viva (Lei Nº 13.018/2014)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1011681" y="3782841"/>
            <a:ext cx="16245502" cy="10019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4098"/>
              </a:lnSpc>
              <a:spcBef>
                <a:spcPct val="0"/>
              </a:spcBef>
            </a:pPr>
            <a:r>
              <a:rPr lang="en-US" sz="2927">
                <a:solidFill>
                  <a:srgbClr val="000000"/>
                </a:solidFill>
                <a:latin typeface="Eczar"/>
                <a:ea typeface="Eczar"/>
                <a:cs typeface="Eczar"/>
                <a:sym typeface="Eczar"/>
              </a:rPr>
              <a:t>Fomentar as redes de Pontos de Cultura, por meio de Termos de Compromisso Cultural e Prêmios, e a concessão de bolsas para Agentes de Cultura Viva.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932810" y="6618663"/>
            <a:ext cx="9964564" cy="6559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900"/>
              </a:lnSpc>
              <a:spcBef>
                <a:spcPct val="0"/>
              </a:spcBef>
            </a:pPr>
            <a:r>
              <a:rPr lang="en-US" sz="4800" dirty="0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VALOR TOTAL: R$ 200.735,19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909568" y="221663"/>
            <a:ext cx="1587618" cy="7039961"/>
            <a:chOff x="0" y="0"/>
            <a:chExt cx="812800" cy="360419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3604193"/>
            </a:xfrm>
            <a:custGeom>
              <a:avLst/>
              <a:gdLst/>
              <a:ahLst/>
              <a:cxnLst/>
              <a:rect l="l" t="t" r="r" b="b"/>
              <a:pathLst>
                <a:path w="812800" h="3604193">
                  <a:moveTo>
                    <a:pt x="406400" y="0"/>
                  </a:moveTo>
                  <a:cubicBezTo>
                    <a:pt x="181951" y="0"/>
                    <a:pt x="0" y="806826"/>
                    <a:pt x="0" y="1802096"/>
                  </a:cubicBezTo>
                  <a:cubicBezTo>
                    <a:pt x="0" y="2797367"/>
                    <a:pt x="181951" y="3604193"/>
                    <a:pt x="406400" y="3604193"/>
                  </a:cubicBezTo>
                  <a:cubicBezTo>
                    <a:pt x="630849" y="3604193"/>
                    <a:pt x="812800" y="2797367"/>
                    <a:pt x="812800" y="1802096"/>
                  </a:cubicBezTo>
                  <a:cubicBezTo>
                    <a:pt x="812800" y="806826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2CE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76200" y="318843"/>
              <a:ext cx="660400" cy="2947457"/>
            </a:xfrm>
            <a:prstGeom prst="rect">
              <a:avLst/>
            </a:prstGeom>
          </p:spPr>
          <p:txBody>
            <a:bodyPr lIns="26134" tIns="26134" rIns="26134" bIns="26134" rtlCol="0" anchor="ctr"/>
            <a:lstStyle/>
            <a:p>
              <a:pPr algn="ctr">
                <a:lnSpc>
                  <a:spcPts val="1368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 rot="2797047">
            <a:off x="-950294" y="-3171143"/>
            <a:ext cx="2524881" cy="6785610"/>
            <a:chOff x="0" y="0"/>
            <a:chExt cx="1292643" cy="347397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292643" cy="3473975"/>
            </a:xfrm>
            <a:custGeom>
              <a:avLst/>
              <a:gdLst/>
              <a:ahLst/>
              <a:cxnLst/>
              <a:rect l="l" t="t" r="r" b="b"/>
              <a:pathLst>
                <a:path w="1292643" h="3473975">
                  <a:moveTo>
                    <a:pt x="646322" y="0"/>
                  </a:moveTo>
                  <a:cubicBezTo>
                    <a:pt x="289368" y="0"/>
                    <a:pt x="0" y="777676"/>
                    <a:pt x="0" y="1736988"/>
                  </a:cubicBezTo>
                  <a:cubicBezTo>
                    <a:pt x="0" y="2696299"/>
                    <a:pt x="289368" y="3473975"/>
                    <a:pt x="646322" y="3473975"/>
                  </a:cubicBezTo>
                  <a:cubicBezTo>
                    <a:pt x="1003275" y="3473975"/>
                    <a:pt x="1292643" y="2696299"/>
                    <a:pt x="1292643" y="1736988"/>
                  </a:cubicBezTo>
                  <a:cubicBezTo>
                    <a:pt x="1292643" y="777676"/>
                    <a:pt x="1003275" y="0"/>
                    <a:pt x="646322" y="0"/>
                  </a:cubicBezTo>
                  <a:close/>
                </a:path>
              </a:pathLst>
            </a:custGeom>
            <a:solidFill>
              <a:srgbClr val="FF00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21185" y="306635"/>
              <a:ext cx="1050273" cy="2841655"/>
            </a:xfrm>
            <a:prstGeom prst="rect">
              <a:avLst/>
            </a:prstGeom>
          </p:spPr>
          <p:txBody>
            <a:bodyPr lIns="26134" tIns="26134" rIns="26134" bIns="26134" rtlCol="0" anchor="ctr"/>
            <a:lstStyle/>
            <a:p>
              <a:pPr algn="ctr">
                <a:lnSpc>
                  <a:spcPts val="1368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8354343" y="8511298"/>
            <a:ext cx="5862667" cy="821883"/>
            <a:chOff x="5736650" y="0"/>
            <a:chExt cx="7816889" cy="1095845"/>
          </a:xfrm>
        </p:grpSpPr>
        <p:sp>
          <p:nvSpPr>
            <p:cNvPr id="10" name="Freeform 10"/>
            <p:cNvSpPr/>
            <p:nvPr/>
          </p:nvSpPr>
          <p:spPr>
            <a:xfrm>
              <a:off x="8827305" y="0"/>
              <a:ext cx="4726234" cy="1095845"/>
            </a:xfrm>
            <a:custGeom>
              <a:avLst/>
              <a:gdLst/>
              <a:ahLst/>
              <a:cxnLst/>
              <a:rect l="l" t="t" r="r" b="b"/>
              <a:pathLst>
                <a:path w="4726234" h="1095845">
                  <a:moveTo>
                    <a:pt x="0" y="0"/>
                  </a:moveTo>
                  <a:lnTo>
                    <a:pt x="4726234" y="0"/>
                  </a:lnTo>
                  <a:lnTo>
                    <a:pt x="4726234" y="1095845"/>
                  </a:lnTo>
                  <a:lnTo>
                    <a:pt x="0" y="10958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168241" b="-163045"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5736650" y="0"/>
              <a:ext cx="2340403" cy="1095845"/>
            </a:xfrm>
            <a:custGeom>
              <a:avLst/>
              <a:gdLst/>
              <a:ahLst/>
              <a:cxnLst/>
              <a:rect l="l" t="t" r="r" b="b"/>
              <a:pathLst>
                <a:path w="2340403" h="1095845">
                  <a:moveTo>
                    <a:pt x="0" y="0"/>
                  </a:moveTo>
                  <a:lnTo>
                    <a:pt x="2340403" y="0"/>
                  </a:lnTo>
                  <a:lnTo>
                    <a:pt x="2340403" y="1095845"/>
                  </a:lnTo>
                  <a:lnTo>
                    <a:pt x="0" y="10958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2" name="Group 12"/>
          <p:cNvGrpSpPr/>
          <p:nvPr/>
        </p:nvGrpSpPr>
        <p:grpSpPr>
          <a:xfrm rot="5921541">
            <a:off x="10307932" y="-8749321"/>
            <a:ext cx="3086100" cy="15433166"/>
            <a:chOff x="0" y="0"/>
            <a:chExt cx="812800" cy="4064702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812800" cy="4064702"/>
            </a:xfrm>
            <a:custGeom>
              <a:avLst/>
              <a:gdLst/>
              <a:ahLst/>
              <a:cxnLst/>
              <a:rect l="l" t="t" r="r" b="b"/>
              <a:pathLst>
                <a:path w="812800" h="4064702">
                  <a:moveTo>
                    <a:pt x="406400" y="0"/>
                  </a:moveTo>
                  <a:cubicBezTo>
                    <a:pt x="181951" y="0"/>
                    <a:pt x="0" y="909915"/>
                    <a:pt x="0" y="2032351"/>
                  </a:cubicBezTo>
                  <a:cubicBezTo>
                    <a:pt x="0" y="3154787"/>
                    <a:pt x="181951" y="4064702"/>
                    <a:pt x="406400" y="4064702"/>
                  </a:cubicBezTo>
                  <a:cubicBezTo>
                    <a:pt x="630849" y="4064702"/>
                    <a:pt x="812800" y="3154787"/>
                    <a:pt x="812800" y="2032351"/>
                  </a:cubicBezTo>
                  <a:cubicBezTo>
                    <a:pt x="812800" y="90991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F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76200" y="342966"/>
              <a:ext cx="660400" cy="334067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17590814" y="-4224129"/>
            <a:ext cx="3086100" cy="9567343"/>
            <a:chOff x="0" y="0"/>
            <a:chExt cx="812800" cy="251979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12800" cy="2519794"/>
            </a:xfrm>
            <a:custGeom>
              <a:avLst/>
              <a:gdLst/>
              <a:ahLst/>
              <a:cxnLst/>
              <a:rect l="l" t="t" r="r" b="b"/>
              <a:pathLst>
                <a:path w="812800" h="2519794">
                  <a:moveTo>
                    <a:pt x="406400" y="0"/>
                  </a:moveTo>
                  <a:cubicBezTo>
                    <a:pt x="181951" y="0"/>
                    <a:pt x="0" y="564075"/>
                    <a:pt x="0" y="1259897"/>
                  </a:cubicBezTo>
                  <a:cubicBezTo>
                    <a:pt x="0" y="1955719"/>
                    <a:pt x="181951" y="2519794"/>
                    <a:pt x="406400" y="2519794"/>
                  </a:cubicBezTo>
                  <a:cubicBezTo>
                    <a:pt x="630849" y="2519794"/>
                    <a:pt x="812800" y="1955719"/>
                    <a:pt x="812800" y="1259897"/>
                  </a:cubicBezTo>
                  <a:cubicBezTo>
                    <a:pt x="812800" y="56407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2CE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76200" y="198131"/>
              <a:ext cx="660400" cy="2085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 rot="-10073613">
            <a:off x="17580356" y="1445912"/>
            <a:ext cx="2814946" cy="9917187"/>
            <a:chOff x="0" y="0"/>
            <a:chExt cx="1019861" cy="3593019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1019861" cy="3593019"/>
            </a:xfrm>
            <a:custGeom>
              <a:avLst/>
              <a:gdLst/>
              <a:ahLst/>
              <a:cxnLst/>
              <a:rect l="l" t="t" r="r" b="b"/>
              <a:pathLst>
                <a:path w="1019861" h="3593019">
                  <a:moveTo>
                    <a:pt x="509931" y="0"/>
                  </a:moveTo>
                  <a:cubicBezTo>
                    <a:pt x="228304" y="0"/>
                    <a:pt x="0" y="804325"/>
                    <a:pt x="0" y="1796509"/>
                  </a:cubicBezTo>
                  <a:cubicBezTo>
                    <a:pt x="0" y="2788694"/>
                    <a:pt x="228304" y="3593019"/>
                    <a:pt x="509931" y="3593019"/>
                  </a:cubicBezTo>
                  <a:cubicBezTo>
                    <a:pt x="791557" y="3593019"/>
                    <a:pt x="1019861" y="2788694"/>
                    <a:pt x="1019861" y="1796509"/>
                  </a:cubicBezTo>
                  <a:cubicBezTo>
                    <a:pt x="1019861" y="804325"/>
                    <a:pt x="791557" y="0"/>
                    <a:pt x="509931" y="0"/>
                  </a:cubicBezTo>
                  <a:close/>
                </a:path>
              </a:pathLst>
            </a:custGeom>
            <a:solidFill>
              <a:srgbClr val="183E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95612" y="308270"/>
              <a:ext cx="828637" cy="2947903"/>
            </a:xfrm>
            <a:prstGeom prst="rect">
              <a:avLst/>
            </a:prstGeom>
          </p:spPr>
          <p:txBody>
            <a:bodyPr lIns="36929" tIns="36929" rIns="36929" bIns="36929" rtlCol="0" anchor="ctr"/>
            <a:lstStyle/>
            <a:p>
              <a:pPr algn="ctr">
                <a:lnSpc>
                  <a:spcPts val="1933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1" name="Group 21"/>
          <p:cNvGrpSpPr/>
          <p:nvPr/>
        </p:nvGrpSpPr>
        <p:grpSpPr>
          <a:xfrm rot="3605591">
            <a:off x="16047764" y="6641335"/>
            <a:ext cx="3086100" cy="8349367"/>
            <a:chOff x="0" y="0"/>
            <a:chExt cx="812800" cy="2199010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812800" cy="2199010"/>
            </a:xfrm>
            <a:custGeom>
              <a:avLst/>
              <a:gdLst/>
              <a:ahLst/>
              <a:cxnLst/>
              <a:rect l="l" t="t" r="r" b="b"/>
              <a:pathLst>
                <a:path w="812800" h="2199010">
                  <a:moveTo>
                    <a:pt x="406400" y="0"/>
                  </a:moveTo>
                  <a:cubicBezTo>
                    <a:pt x="181951" y="0"/>
                    <a:pt x="0" y="492265"/>
                    <a:pt x="0" y="1099505"/>
                  </a:cubicBezTo>
                  <a:cubicBezTo>
                    <a:pt x="0" y="1706745"/>
                    <a:pt x="181951" y="2199010"/>
                    <a:pt x="406400" y="2199010"/>
                  </a:cubicBezTo>
                  <a:cubicBezTo>
                    <a:pt x="630849" y="2199010"/>
                    <a:pt x="812800" y="1706745"/>
                    <a:pt x="812800" y="1099505"/>
                  </a:cubicBezTo>
                  <a:cubicBezTo>
                    <a:pt x="812800" y="492265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00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76200" y="168057"/>
              <a:ext cx="660400" cy="182479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4" name="Group 24"/>
          <p:cNvGrpSpPr/>
          <p:nvPr/>
        </p:nvGrpSpPr>
        <p:grpSpPr>
          <a:xfrm rot="-5515327">
            <a:off x="5223984" y="974335"/>
            <a:ext cx="3872286" cy="21147340"/>
            <a:chOff x="0" y="0"/>
            <a:chExt cx="1019861" cy="5569670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1019861" cy="5569670"/>
            </a:xfrm>
            <a:custGeom>
              <a:avLst/>
              <a:gdLst/>
              <a:ahLst/>
              <a:cxnLst/>
              <a:rect l="l" t="t" r="r" b="b"/>
              <a:pathLst>
                <a:path w="1019861" h="5569670">
                  <a:moveTo>
                    <a:pt x="509931" y="0"/>
                  </a:moveTo>
                  <a:cubicBezTo>
                    <a:pt x="228304" y="0"/>
                    <a:pt x="0" y="1246813"/>
                    <a:pt x="0" y="2784835"/>
                  </a:cubicBezTo>
                  <a:cubicBezTo>
                    <a:pt x="0" y="4322857"/>
                    <a:pt x="228304" y="5569670"/>
                    <a:pt x="509931" y="5569670"/>
                  </a:cubicBezTo>
                  <a:cubicBezTo>
                    <a:pt x="791557" y="5569670"/>
                    <a:pt x="1019861" y="4322857"/>
                    <a:pt x="1019861" y="2784835"/>
                  </a:cubicBezTo>
                  <a:cubicBezTo>
                    <a:pt x="1019861" y="1246813"/>
                    <a:pt x="791557" y="0"/>
                    <a:pt x="509931" y="0"/>
                  </a:cubicBezTo>
                  <a:close/>
                </a:path>
              </a:pathLst>
            </a:custGeom>
            <a:solidFill>
              <a:srgbClr val="183E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6" name="TextBox 26"/>
            <p:cNvSpPr txBox="1"/>
            <p:nvPr/>
          </p:nvSpPr>
          <p:spPr>
            <a:xfrm>
              <a:off x="95612" y="484057"/>
              <a:ext cx="828637" cy="456345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7" name="Group 27"/>
          <p:cNvGrpSpPr/>
          <p:nvPr/>
        </p:nvGrpSpPr>
        <p:grpSpPr>
          <a:xfrm rot="-973110">
            <a:off x="-2024231" y="6032347"/>
            <a:ext cx="3816943" cy="9567343"/>
            <a:chOff x="0" y="0"/>
            <a:chExt cx="1005285" cy="2519794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1005286" cy="2519794"/>
            </a:xfrm>
            <a:custGeom>
              <a:avLst/>
              <a:gdLst/>
              <a:ahLst/>
              <a:cxnLst/>
              <a:rect l="l" t="t" r="r" b="b"/>
              <a:pathLst>
                <a:path w="1005286" h="2519794">
                  <a:moveTo>
                    <a:pt x="502643" y="0"/>
                  </a:moveTo>
                  <a:cubicBezTo>
                    <a:pt x="225041" y="0"/>
                    <a:pt x="0" y="564075"/>
                    <a:pt x="0" y="1259897"/>
                  </a:cubicBezTo>
                  <a:cubicBezTo>
                    <a:pt x="0" y="1955719"/>
                    <a:pt x="225041" y="2519794"/>
                    <a:pt x="502643" y="2519794"/>
                  </a:cubicBezTo>
                  <a:cubicBezTo>
                    <a:pt x="780245" y="2519794"/>
                    <a:pt x="1005286" y="1955719"/>
                    <a:pt x="1005286" y="1259897"/>
                  </a:cubicBezTo>
                  <a:cubicBezTo>
                    <a:pt x="1005286" y="564075"/>
                    <a:pt x="780245" y="0"/>
                    <a:pt x="502643" y="0"/>
                  </a:cubicBezTo>
                  <a:close/>
                </a:path>
              </a:pathLst>
            </a:custGeom>
            <a:solidFill>
              <a:srgbClr val="FFCF00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94246" y="198131"/>
              <a:ext cx="816794" cy="2085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0" name="Freeform 30"/>
          <p:cNvSpPr/>
          <p:nvPr/>
        </p:nvSpPr>
        <p:spPr>
          <a:xfrm>
            <a:off x="2130540" y="158125"/>
            <a:ext cx="1859292" cy="870575"/>
          </a:xfrm>
          <a:custGeom>
            <a:avLst/>
            <a:gdLst/>
            <a:ahLst/>
            <a:cxnLst/>
            <a:rect l="l" t="t" r="r" b="b"/>
            <a:pathLst>
              <a:path w="1859292" h="870575">
                <a:moveTo>
                  <a:pt x="0" y="0"/>
                </a:moveTo>
                <a:lnTo>
                  <a:pt x="1859292" y="0"/>
                </a:lnTo>
                <a:lnTo>
                  <a:pt x="1859292" y="870575"/>
                </a:lnTo>
                <a:lnTo>
                  <a:pt x="0" y="87057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1" name="Freeform 31"/>
          <p:cNvSpPr/>
          <p:nvPr/>
        </p:nvSpPr>
        <p:spPr>
          <a:xfrm>
            <a:off x="7686941" y="4641794"/>
            <a:ext cx="2914118" cy="2914118"/>
          </a:xfrm>
          <a:custGeom>
            <a:avLst/>
            <a:gdLst/>
            <a:ahLst/>
            <a:cxnLst/>
            <a:rect l="l" t="t" r="r" b="b"/>
            <a:pathLst>
              <a:path w="2914118" h="2914118">
                <a:moveTo>
                  <a:pt x="0" y="0"/>
                </a:moveTo>
                <a:lnTo>
                  <a:pt x="2914118" y="0"/>
                </a:lnTo>
                <a:lnTo>
                  <a:pt x="2914118" y="2914118"/>
                </a:lnTo>
                <a:lnTo>
                  <a:pt x="0" y="291411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2" name="Freeform 32"/>
          <p:cNvSpPr/>
          <p:nvPr/>
        </p:nvSpPr>
        <p:spPr>
          <a:xfrm>
            <a:off x="13202691" y="4704707"/>
            <a:ext cx="2798554" cy="2692280"/>
          </a:xfrm>
          <a:custGeom>
            <a:avLst/>
            <a:gdLst/>
            <a:ahLst/>
            <a:cxnLst/>
            <a:rect l="l" t="t" r="r" b="b"/>
            <a:pathLst>
              <a:path w="2798554" h="2692280">
                <a:moveTo>
                  <a:pt x="0" y="0"/>
                </a:moveTo>
                <a:lnTo>
                  <a:pt x="2798554" y="0"/>
                </a:lnTo>
                <a:lnTo>
                  <a:pt x="2798554" y="2692280"/>
                </a:lnTo>
                <a:lnTo>
                  <a:pt x="0" y="2692280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3" name="Freeform 33"/>
          <p:cNvSpPr/>
          <p:nvPr/>
        </p:nvSpPr>
        <p:spPr>
          <a:xfrm>
            <a:off x="2130540" y="4753297"/>
            <a:ext cx="2611735" cy="2595100"/>
          </a:xfrm>
          <a:custGeom>
            <a:avLst/>
            <a:gdLst/>
            <a:ahLst/>
            <a:cxnLst/>
            <a:rect l="l" t="t" r="r" b="b"/>
            <a:pathLst>
              <a:path w="2611735" h="2595100">
                <a:moveTo>
                  <a:pt x="0" y="0"/>
                </a:moveTo>
                <a:lnTo>
                  <a:pt x="2611735" y="0"/>
                </a:lnTo>
                <a:lnTo>
                  <a:pt x="2611735" y="2595100"/>
                </a:lnTo>
                <a:lnTo>
                  <a:pt x="0" y="2595100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4" name="TextBox 34"/>
          <p:cNvSpPr txBox="1"/>
          <p:nvPr/>
        </p:nvSpPr>
        <p:spPr>
          <a:xfrm>
            <a:off x="1798988" y="1066800"/>
            <a:ext cx="14772712" cy="7988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159"/>
              </a:lnSpc>
            </a:pPr>
            <a:r>
              <a:rPr lang="en-US" sz="5499">
                <a:solidFill>
                  <a:srgbClr val="183EFF"/>
                </a:solidFill>
                <a:latin typeface="Eczar Bold"/>
                <a:ea typeface="Eczar Bold"/>
                <a:cs typeface="Eczar Bold"/>
                <a:sym typeface="Eczar Bold"/>
              </a:rPr>
              <a:t>Como posso acompanhar?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356020" y="2197044"/>
            <a:ext cx="16708065" cy="1835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55651" lvl="1" indent="-377825" algn="l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Através das redes sociais (Instagram da prefeitura e da Secretaria Municipal de Educação</a:t>
            </a:r>
          </a:p>
          <a:p>
            <a:pPr marL="755651" lvl="1" indent="-377825" algn="l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Site da prefeitura de Cocalzinho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7231379" y="7480952"/>
            <a:ext cx="3907929" cy="3136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59"/>
              </a:lnSpc>
              <a:spcBef>
                <a:spcPct val="0"/>
              </a:spcBef>
            </a:pPr>
            <a:r>
              <a:rPr lang="en-US" sz="1899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Secretaria Municipal de Educação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13193682" y="7480952"/>
            <a:ext cx="2816572" cy="3136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59"/>
              </a:lnSpc>
              <a:spcBef>
                <a:spcPct val="0"/>
              </a:spcBef>
            </a:pPr>
            <a:r>
              <a:rPr lang="en-US" sz="1899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Instagram da prefeitura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594511" y="7480952"/>
            <a:ext cx="3683794" cy="3136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2659"/>
              </a:lnSpc>
              <a:spcBef>
                <a:spcPct val="0"/>
              </a:spcBef>
            </a:pPr>
            <a:r>
              <a:rPr lang="en-US" sz="1899" u="none" strike="noStrike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Site da prefeitura de Cocalzinho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818</Words>
  <Application>Microsoft Office PowerPoint</Application>
  <PresentationFormat>Personalizar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Eczar Bold</vt:lpstr>
      <vt:lpstr>Calibri</vt:lpstr>
      <vt:lpstr>Arial</vt:lpstr>
      <vt:lpstr>Eczar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que tratará da implementação da Política Nacional Aldir Blanc (PNAB) de Fomento à Cultura.</dc:title>
  <cp:lastModifiedBy>Ronald Pereira</cp:lastModifiedBy>
  <cp:revision>3</cp:revision>
  <dcterms:created xsi:type="dcterms:W3CDTF">2006-08-16T00:00:00Z</dcterms:created>
  <dcterms:modified xsi:type="dcterms:W3CDTF">2024-07-29T16:28:29Z</dcterms:modified>
  <dc:identifier>DAGLCSzDcM8</dc:identifier>
</cp:coreProperties>
</file>